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6"/>
  </p:sldMasterIdLst>
  <p:sldIdLst>
    <p:sldId id="257" r:id="rId7"/>
    <p:sldId id="258" r:id="rId8"/>
    <p:sldId id="259" r:id="rId9"/>
    <p:sldId id="260" r:id="rId10"/>
    <p:sldId id="261" r:id="rId11"/>
    <p:sldId id="262" r:id="rId12"/>
    <p:sldId id="263" r:id="rId13"/>
    <p:sldId id="264" r:id="rId14"/>
    <p:sldId id="266" r:id="rId15"/>
    <p:sldId id="267" r:id="rId16"/>
    <p:sldId id="268" r:id="rId17"/>
    <p:sldId id="269" r:id="rId18"/>
    <p:sldId id="271" r:id="rId19"/>
    <p:sldId id="270"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0" autoAdjust="0"/>
    <p:restoredTop sz="94619" autoAdjust="0"/>
  </p:normalViewPr>
  <p:slideViewPr>
    <p:cSldViewPr snapToGrid="0">
      <p:cViewPr varScale="1">
        <p:scale>
          <a:sx n="86" d="100"/>
          <a:sy n="86" d="100"/>
        </p:scale>
        <p:origin x="55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24-Oct-22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24-Oct-22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24-Oct-22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24-Oct-22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24-Oct-22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24-Oct-22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24-Oct-22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24-Oct-22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24-Oct-22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24-Oct-22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24-Oct-22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24-Oct-22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UNmqTiOnRf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p.migdal.pl/2017/01/06/king-man-woman-queen-why.html" TargetMode="External"/><Relationship Id="rId2" Type="http://schemas.openxmlformats.org/officeDocument/2006/relationships/hyperlink" Target="https://machinelearningmastery.com/what-are-word-embedding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Word_embedding"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ahogrammer.com/2017/01/20/the-list-of-pretrained-word-embedding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508.04025" TargetMode="External"/><Relationship Id="rId2" Type="http://schemas.openxmlformats.org/officeDocument/2006/relationships/hyperlink" Target="https://arxiv.org/abs/1409.0473"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a:t>Machine translation</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Md shahidul salim ,lecturer, cse, kuet</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8E35-F155-6B02-64F8-80C9FE4D92E6}"/>
              </a:ext>
            </a:extLst>
          </p:cNvPr>
          <p:cNvSpPr>
            <a:spLocks noGrp="1"/>
          </p:cNvSpPr>
          <p:nvPr>
            <p:ph type="title"/>
          </p:nvPr>
        </p:nvSpPr>
        <p:spPr>
          <a:xfrm>
            <a:off x="581192" y="702156"/>
            <a:ext cx="11029616" cy="665536"/>
          </a:xfrm>
        </p:spPr>
        <p:txBody>
          <a:bodyPr/>
          <a:lstStyle/>
          <a:p>
            <a:r>
              <a:rPr lang="en-US" dirty="0"/>
              <a:t>The Encoder-Decoder Model</a:t>
            </a:r>
          </a:p>
        </p:txBody>
      </p:sp>
      <p:sp>
        <p:nvSpPr>
          <p:cNvPr id="3" name="Content Placeholder 2">
            <a:extLst>
              <a:ext uri="{FF2B5EF4-FFF2-40B4-BE49-F238E27FC236}">
                <a16:creationId xmlns:a16="http://schemas.microsoft.com/office/drawing/2014/main" id="{0E306F2D-C0FB-9AB0-BA69-6440403447CC}"/>
              </a:ext>
            </a:extLst>
          </p:cNvPr>
          <p:cNvSpPr>
            <a:spLocks noGrp="1"/>
          </p:cNvSpPr>
          <p:nvPr>
            <p:ph idx="1"/>
          </p:nvPr>
        </p:nvSpPr>
        <p:spPr>
          <a:xfrm>
            <a:off x="581192" y="1649045"/>
            <a:ext cx="11029615" cy="4326305"/>
          </a:xfrm>
        </p:spPr>
        <p:txBody>
          <a:bodyPr>
            <a:normAutofit/>
          </a:bodyPr>
          <a:lstStyle/>
          <a:p>
            <a:r>
              <a:rPr lang="en-US" sz="2000" dirty="0">
                <a:latin typeface="Times New Roman" panose="02020603050405020304" pitchFamily="18" charset="0"/>
                <a:cs typeface="Times New Roman" panose="02020603050405020304" pitchFamily="18" charset="0"/>
              </a:rPr>
              <a:t>Google Translate started using such a model in production in late 2016.</a:t>
            </a:r>
          </a:p>
          <a:p>
            <a:r>
              <a:rPr lang="en-US" sz="2000" dirty="0">
                <a:latin typeface="Times New Roman" panose="02020603050405020304" pitchFamily="18" charset="0"/>
                <a:cs typeface="Times New Roman" panose="02020603050405020304" pitchFamily="18" charset="0"/>
              </a:rPr>
              <a:t>Generating contextually appropriate, arbitrary length, output sequences.</a:t>
            </a:r>
          </a:p>
          <a:p>
            <a:r>
              <a:rPr lang="en-US" sz="2000" dirty="0">
                <a:latin typeface="Times New Roman" panose="02020603050405020304" pitchFamily="18" charset="0"/>
                <a:cs typeface="Times New Roman" panose="02020603050405020304" pitchFamily="18" charset="0"/>
              </a:rPr>
              <a:t>Applications including machine translation, summarization, question answering, and dialogue</a:t>
            </a:r>
          </a:p>
          <a:p>
            <a:r>
              <a:rPr lang="en-US" sz="2000" dirty="0">
                <a:latin typeface="Times New Roman" panose="02020603050405020304" pitchFamily="18" charset="0"/>
                <a:cs typeface="Times New Roman" panose="02020603050405020304" pitchFamily="18" charset="0"/>
              </a:rPr>
              <a:t>Encoder network that takes an input sequence and creates a contextualized representation of it, often called the context.</a:t>
            </a:r>
          </a:p>
          <a:p>
            <a:r>
              <a:rPr lang="en-US" sz="2000" dirty="0">
                <a:latin typeface="Times New Roman" panose="02020603050405020304" pitchFamily="18" charset="0"/>
                <a:cs typeface="Times New Roman" panose="02020603050405020304" pitchFamily="18" charset="0"/>
              </a:rPr>
              <a:t>This representation is then passed to a decoder which generates a task specific output sequence.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7D4E375-EE19-D4C1-C1FF-924123A23D92}"/>
              </a:ext>
            </a:extLst>
          </p:cNvPr>
          <p:cNvPicPr>
            <a:picLocks noChangeAspect="1"/>
          </p:cNvPicPr>
          <p:nvPr/>
        </p:nvPicPr>
        <p:blipFill>
          <a:blip r:embed="rId2"/>
          <a:stretch>
            <a:fillRect/>
          </a:stretch>
        </p:blipFill>
        <p:spPr>
          <a:xfrm>
            <a:off x="1774091" y="4383130"/>
            <a:ext cx="6122131" cy="2084100"/>
          </a:xfrm>
          <a:prstGeom prst="rect">
            <a:avLst/>
          </a:prstGeom>
        </p:spPr>
      </p:pic>
    </p:spTree>
    <p:extLst>
      <p:ext uri="{BB962C8B-B14F-4D97-AF65-F5344CB8AC3E}">
        <p14:creationId xmlns:p14="http://schemas.microsoft.com/office/powerpoint/2010/main" val="3973437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66F86-52EC-A734-7D66-04E16DD65040}"/>
              </a:ext>
            </a:extLst>
          </p:cNvPr>
          <p:cNvSpPr>
            <a:spLocks noGrp="1"/>
          </p:cNvSpPr>
          <p:nvPr>
            <p:ph type="title"/>
          </p:nvPr>
        </p:nvSpPr>
        <p:spPr/>
        <p:txBody>
          <a:bodyPr/>
          <a:lstStyle/>
          <a:p>
            <a:r>
              <a:rPr lang="en-US" dirty="0"/>
              <a:t>Components of Encoder-decoder</a:t>
            </a:r>
          </a:p>
        </p:txBody>
      </p:sp>
      <p:pic>
        <p:nvPicPr>
          <p:cNvPr id="5" name="Content Placeholder 4">
            <a:extLst>
              <a:ext uri="{FF2B5EF4-FFF2-40B4-BE49-F238E27FC236}">
                <a16:creationId xmlns:a16="http://schemas.microsoft.com/office/drawing/2014/main" id="{55041BA8-06E0-23C1-421E-586B2E89888A}"/>
              </a:ext>
            </a:extLst>
          </p:cNvPr>
          <p:cNvPicPr>
            <a:picLocks noGrp="1" noChangeAspect="1"/>
          </p:cNvPicPr>
          <p:nvPr>
            <p:ph idx="1"/>
          </p:nvPr>
        </p:nvPicPr>
        <p:blipFill>
          <a:blip r:embed="rId2"/>
          <a:stretch>
            <a:fillRect/>
          </a:stretch>
        </p:blipFill>
        <p:spPr>
          <a:xfrm>
            <a:off x="869339" y="2135736"/>
            <a:ext cx="8296275" cy="1638300"/>
          </a:xfrm>
        </p:spPr>
      </p:pic>
      <p:pic>
        <p:nvPicPr>
          <p:cNvPr id="7" name="Picture 6">
            <a:extLst>
              <a:ext uri="{FF2B5EF4-FFF2-40B4-BE49-F238E27FC236}">
                <a16:creationId xmlns:a16="http://schemas.microsoft.com/office/drawing/2014/main" id="{050C075B-0628-0C1E-B164-A6D23B88D326}"/>
              </a:ext>
            </a:extLst>
          </p:cNvPr>
          <p:cNvPicPr>
            <a:picLocks noChangeAspect="1"/>
          </p:cNvPicPr>
          <p:nvPr/>
        </p:nvPicPr>
        <p:blipFill>
          <a:blip r:embed="rId3"/>
          <a:stretch>
            <a:fillRect/>
          </a:stretch>
        </p:blipFill>
        <p:spPr>
          <a:xfrm>
            <a:off x="856762" y="4032128"/>
            <a:ext cx="8305800" cy="1247775"/>
          </a:xfrm>
          <a:prstGeom prst="rect">
            <a:avLst/>
          </a:prstGeom>
        </p:spPr>
      </p:pic>
    </p:spTree>
    <p:extLst>
      <p:ext uri="{BB962C8B-B14F-4D97-AF65-F5344CB8AC3E}">
        <p14:creationId xmlns:p14="http://schemas.microsoft.com/office/powerpoint/2010/main" val="74146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2233-A10B-1A44-24F7-59D98AC463CB}"/>
              </a:ext>
            </a:extLst>
          </p:cNvPr>
          <p:cNvSpPr>
            <a:spLocks noGrp="1"/>
          </p:cNvSpPr>
          <p:nvPr>
            <p:ph type="title"/>
          </p:nvPr>
        </p:nvSpPr>
        <p:spPr/>
        <p:txBody>
          <a:bodyPr/>
          <a:lstStyle/>
          <a:p>
            <a:r>
              <a:rPr lang="en-US" b="0" i="0" dirty="0">
                <a:solidFill>
                  <a:srgbClr val="222222"/>
                </a:solidFill>
                <a:effectLst/>
                <a:latin typeface="Helvetica" panose="020B0604020202020204" pitchFamily="34" charset="0"/>
              </a:rPr>
              <a:t>sequence-to-sequence model</a:t>
            </a:r>
            <a:endParaRPr lang="en-US" dirty="0"/>
          </a:p>
        </p:txBody>
      </p:sp>
      <p:pic>
        <p:nvPicPr>
          <p:cNvPr id="4" name="seq2seq_1">
            <a:hlinkClick r:id="" action="ppaction://media"/>
            <a:extLst>
              <a:ext uri="{FF2B5EF4-FFF2-40B4-BE49-F238E27FC236}">
                <a16:creationId xmlns:a16="http://schemas.microsoft.com/office/drawing/2014/main" id="{2A3F34D3-0C7B-2751-8375-93C90CD7AA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1271" y="3245950"/>
            <a:ext cx="11029950" cy="3308350"/>
          </a:xfrm>
        </p:spPr>
      </p:pic>
      <p:sp>
        <p:nvSpPr>
          <p:cNvPr id="6" name="TextBox 5">
            <a:extLst>
              <a:ext uri="{FF2B5EF4-FFF2-40B4-BE49-F238E27FC236}">
                <a16:creationId xmlns:a16="http://schemas.microsoft.com/office/drawing/2014/main" id="{9C62E349-4E05-7F4B-1947-F62D2E921C38}"/>
              </a:ext>
            </a:extLst>
          </p:cNvPr>
          <p:cNvSpPr txBox="1"/>
          <p:nvPr/>
        </p:nvSpPr>
        <p:spPr>
          <a:xfrm>
            <a:off x="578338" y="2086708"/>
            <a:ext cx="10957170" cy="1200329"/>
          </a:xfrm>
          <a:prstGeom prst="rect">
            <a:avLst/>
          </a:prstGeom>
          <a:noFill/>
        </p:spPr>
        <p:txBody>
          <a:bodyPr wrap="square" rtlCol="0">
            <a:spAutoFit/>
          </a:bodyPr>
          <a:lstStyle/>
          <a:p>
            <a:r>
              <a:rPr lang="en-US" sz="2400" b="0" i="0" dirty="0">
                <a:solidFill>
                  <a:srgbClr val="222222"/>
                </a:solidFill>
                <a:effectLst/>
                <a:latin typeface="Times New Roman" panose="02020603050405020304" pitchFamily="18" charset="0"/>
                <a:cs typeface="Times New Roman" panose="02020603050405020304" pitchFamily="18" charset="0"/>
              </a:rPr>
              <a:t>A sequence-to-sequence model is a model that takes a sequence of items (words, letters, features of an images…</a:t>
            </a:r>
            <a:r>
              <a:rPr lang="en-US" sz="2400" b="0" i="0" dirty="0" err="1">
                <a:solidFill>
                  <a:srgbClr val="222222"/>
                </a:solidFill>
                <a:effectLst/>
                <a:latin typeface="Times New Roman" panose="02020603050405020304" pitchFamily="18" charset="0"/>
                <a:cs typeface="Times New Roman" panose="02020603050405020304" pitchFamily="18" charset="0"/>
              </a:rPr>
              <a:t>etc</a:t>
            </a:r>
            <a:r>
              <a:rPr lang="en-US" sz="2400" b="0" i="0" dirty="0">
                <a:solidFill>
                  <a:srgbClr val="222222"/>
                </a:solidFill>
                <a:effectLst/>
                <a:latin typeface="Times New Roman" panose="02020603050405020304" pitchFamily="18" charset="0"/>
                <a:cs typeface="Times New Roman" panose="02020603050405020304" pitchFamily="18" charset="0"/>
              </a:rPr>
              <a:t>) and outputs another sequence of items. A trained model would work like this: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26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6F938-7F01-8EF1-8203-69CCD3663E68}"/>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BBE00DCD-FE43-060A-B411-0E44053422E0}"/>
              </a:ext>
            </a:extLst>
          </p:cNvPr>
          <p:cNvSpPr txBox="1"/>
          <p:nvPr/>
        </p:nvSpPr>
        <p:spPr>
          <a:xfrm>
            <a:off x="664308" y="2078892"/>
            <a:ext cx="10628923" cy="646331"/>
          </a:xfrm>
          <a:prstGeom prst="rect">
            <a:avLst/>
          </a:prstGeom>
          <a:noFill/>
        </p:spPr>
        <p:txBody>
          <a:bodyPr wrap="square" rtlCol="0">
            <a:spAutoFit/>
          </a:bodyPr>
          <a:lstStyle/>
          <a:p>
            <a:r>
              <a:rPr lang="en-US" b="0" i="0">
                <a:solidFill>
                  <a:srgbClr val="222222"/>
                </a:solidFill>
                <a:effectLst/>
                <a:latin typeface="Helvetica" panose="020B0604020202020204" pitchFamily="34" charset="0"/>
              </a:rPr>
              <a:t>In neural machine translation, a sequence is a series of words, processed one after another. The output is, likewise, a series of words:</a:t>
            </a:r>
            <a:endParaRPr lang="en-US" dirty="0"/>
          </a:p>
        </p:txBody>
      </p:sp>
      <p:pic>
        <p:nvPicPr>
          <p:cNvPr id="5" name="seq2seq_2">
            <a:hlinkClick r:id="" action="ppaction://media"/>
            <a:extLst>
              <a:ext uri="{FF2B5EF4-FFF2-40B4-BE49-F238E27FC236}">
                <a16:creationId xmlns:a16="http://schemas.microsoft.com/office/drawing/2014/main" id="{07EC3D25-3D28-59D0-B24F-C777317EE8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66292"/>
            <a:ext cx="12192000" cy="3657600"/>
          </a:xfrm>
          <a:prstGeom prst="rect">
            <a:avLst/>
          </a:prstGeom>
        </p:spPr>
      </p:pic>
    </p:spTree>
    <p:extLst>
      <p:ext uri="{BB962C8B-B14F-4D97-AF65-F5344CB8AC3E}">
        <p14:creationId xmlns:p14="http://schemas.microsoft.com/office/powerpoint/2010/main" val="299091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A9C9-B5EE-B678-E07B-5385DBA12675}"/>
              </a:ext>
            </a:extLst>
          </p:cNvPr>
          <p:cNvSpPr>
            <a:spLocks noGrp="1"/>
          </p:cNvSpPr>
          <p:nvPr>
            <p:ph type="title"/>
          </p:nvPr>
        </p:nvSpPr>
        <p:spPr/>
        <p:txBody>
          <a:bodyPr/>
          <a:lstStyle/>
          <a:p>
            <a:r>
              <a:rPr lang="en-US" b="1" i="0" dirty="0">
                <a:solidFill>
                  <a:srgbClr val="222222"/>
                </a:solidFill>
                <a:effectLst/>
                <a:latin typeface="Helvetica Neue"/>
              </a:rPr>
              <a:t>Looking under the hood</a:t>
            </a:r>
            <a:br>
              <a:rPr lang="en-US" b="1" i="0" dirty="0">
                <a:solidFill>
                  <a:srgbClr val="222222"/>
                </a:solidFill>
                <a:effectLst/>
                <a:latin typeface="Helvetica Neue"/>
              </a:rPr>
            </a:br>
            <a:endParaRPr lang="en-US" dirty="0"/>
          </a:p>
        </p:txBody>
      </p:sp>
      <p:pic>
        <p:nvPicPr>
          <p:cNvPr id="6" name="seq2seq_3">
            <a:hlinkClick r:id="" action="ppaction://media"/>
            <a:extLst>
              <a:ext uri="{FF2B5EF4-FFF2-40B4-BE49-F238E27FC236}">
                <a16:creationId xmlns:a16="http://schemas.microsoft.com/office/drawing/2014/main" id="{57EB2B8D-CB3F-5B4D-B7B2-0904A4C550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40" y="3367577"/>
            <a:ext cx="11029950" cy="2941637"/>
          </a:xfrm>
        </p:spPr>
      </p:pic>
      <p:pic>
        <p:nvPicPr>
          <p:cNvPr id="5" name="Picture 4">
            <a:extLst>
              <a:ext uri="{FF2B5EF4-FFF2-40B4-BE49-F238E27FC236}">
                <a16:creationId xmlns:a16="http://schemas.microsoft.com/office/drawing/2014/main" id="{142CC6F9-9909-BA9D-6BF7-8ADEACE389C8}"/>
              </a:ext>
            </a:extLst>
          </p:cNvPr>
          <p:cNvPicPr>
            <a:picLocks noChangeAspect="1"/>
          </p:cNvPicPr>
          <p:nvPr/>
        </p:nvPicPr>
        <p:blipFill>
          <a:blip r:embed="rId5"/>
          <a:stretch>
            <a:fillRect/>
          </a:stretch>
        </p:blipFill>
        <p:spPr>
          <a:xfrm>
            <a:off x="669680" y="1663578"/>
            <a:ext cx="11087100" cy="1514475"/>
          </a:xfrm>
          <a:prstGeom prst="rect">
            <a:avLst/>
          </a:prstGeom>
        </p:spPr>
      </p:pic>
    </p:spTree>
    <p:extLst>
      <p:ext uri="{BB962C8B-B14F-4D97-AF65-F5344CB8AC3E}">
        <p14:creationId xmlns:p14="http://schemas.microsoft.com/office/powerpoint/2010/main" val="60766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2EDC-70F6-D749-9710-4BA08C80DA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EFAEA0-A19A-AE90-2579-A1660679A628}"/>
              </a:ext>
            </a:extLst>
          </p:cNvPr>
          <p:cNvSpPr>
            <a:spLocks noGrp="1"/>
          </p:cNvSpPr>
          <p:nvPr>
            <p:ph idx="1"/>
          </p:nvPr>
        </p:nvSpPr>
        <p:spPr/>
        <p:txBody>
          <a:bodyPr/>
          <a:lstStyle/>
          <a:p>
            <a:r>
              <a:rPr lang="en-US" b="0" i="0" dirty="0">
                <a:solidFill>
                  <a:srgbClr val="222222"/>
                </a:solidFill>
                <a:effectLst/>
                <a:latin typeface="Helvetica" panose="020B0604020202020204" pitchFamily="34" charset="0"/>
              </a:rPr>
              <a:t>The same applies in the case of machine translation.</a:t>
            </a:r>
          </a:p>
          <a:p>
            <a:endParaRPr lang="en-US" dirty="0">
              <a:solidFill>
                <a:srgbClr val="222222"/>
              </a:solidFill>
              <a:latin typeface="Helvetica" panose="020B0604020202020204" pitchFamily="34" charset="0"/>
            </a:endParaRPr>
          </a:p>
          <a:p>
            <a:endParaRPr lang="en-US" dirty="0">
              <a:solidFill>
                <a:srgbClr val="222222"/>
              </a:solidFill>
              <a:latin typeface="Helvetica" panose="020B0604020202020204" pitchFamily="34" charset="0"/>
            </a:endParaRPr>
          </a:p>
          <a:p>
            <a:endParaRPr lang="en-US" dirty="0">
              <a:solidFill>
                <a:srgbClr val="222222"/>
              </a:solidFill>
              <a:latin typeface="Helvetica" panose="020B0604020202020204" pitchFamily="34" charset="0"/>
            </a:endParaRPr>
          </a:p>
          <a:p>
            <a:endParaRPr lang="en-US" dirty="0">
              <a:solidFill>
                <a:srgbClr val="222222"/>
              </a:solidFill>
              <a:latin typeface="Helvetica" panose="020B0604020202020204" pitchFamily="34" charset="0"/>
            </a:endParaRPr>
          </a:p>
          <a:p>
            <a:endParaRPr lang="en-US" dirty="0">
              <a:solidFill>
                <a:srgbClr val="222222"/>
              </a:solidFill>
              <a:latin typeface="Helvetica" panose="020B0604020202020204" pitchFamily="34" charset="0"/>
            </a:endParaRPr>
          </a:p>
          <a:p>
            <a:endParaRPr lang="en-US" dirty="0">
              <a:solidFill>
                <a:srgbClr val="222222"/>
              </a:solidFill>
              <a:latin typeface="Helvetica" panose="020B0604020202020204" pitchFamily="34" charset="0"/>
            </a:endParaRPr>
          </a:p>
          <a:p>
            <a:endParaRPr lang="en-US" dirty="0"/>
          </a:p>
        </p:txBody>
      </p:sp>
      <p:pic>
        <p:nvPicPr>
          <p:cNvPr id="4" name="seq2seq_4">
            <a:hlinkClick r:id="" action="ppaction://media"/>
            <a:extLst>
              <a:ext uri="{FF2B5EF4-FFF2-40B4-BE49-F238E27FC236}">
                <a16:creationId xmlns:a16="http://schemas.microsoft.com/office/drawing/2014/main" id="{B0409C73-F933-24C4-F60A-DA1F664635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225800"/>
            <a:ext cx="12192000" cy="3251200"/>
          </a:xfrm>
          <a:prstGeom prst="rect">
            <a:avLst/>
          </a:prstGeom>
        </p:spPr>
      </p:pic>
    </p:spTree>
    <p:extLst>
      <p:ext uri="{BB962C8B-B14F-4D97-AF65-F5344CB8AC3E}">
        <p14:creationId xmlns:p14="http://schemas.microsoft.com/office/powerpoint/2010/main" val="156059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9BD9D-D95A-F4AC-F6A4-070D3AB770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5531AF-B55C-FBAD-9ECF-209DB74BA732}"/>
              </a:ext>
            </a:extLst>
          </p:cNvPr>
          <p:cNvSpPr>
            <a:spLocks noGrp="1"/>
          </p:cNvSpPr>
          <p:nvPr>
            <p:ph idx="1"/>
          </p:nvPr>
        </p:nvSpPr>
        <p:spPr>
          <a:xfrm>
            <a:off x="620268" y="2340864"/>
            <a:ext cx="11029615" cy="3634486"/>
          </a:xfrm>
        </p:spPr>
        <p:txBody>
          <a:bodyPr/>
          <a:lstStyle/>
          <a:p>
            <a:r>
              <a:rPr lang="en-US" b="0" i="0" dirty="0">
                <a:solidFill>
                  <a:srgbClr val="222222"/>
                </a:solidFill>
                <a:effectLst/>
                <a:latin typeface="Helvetica" panose="020B0604020202020204" pitchFamily="34" charset="0"/>
              </a:rPr>
              <a:t>The </a:t>
            </a:r>
            <a:r>
              <a:rPr lang="en-US" b="0" i="0" dirty="0">
                <a:solidFill>
                  <a:srgbClr val="F39019"/>
                </a:solidFill>
                <a:effectLst/>
                <a:latin typeface="Helvetica" panose="020B0604020202020204" pitchFamily="34" charset="0"/>
              </a:rPr>
              <a:t>context</a:t>
            </a:r>
            <a:r>
              <a:rPr lang="en-US" b="0" i="0" dirty="0">
                <a:solidFill>
                  <a:srgbClr val="222222"/>
                </a:solidFill>
                <a:effectLst/>
                <a:latin typeface="Helvetica" panose="020B0604020202020204" pitchFamily="34" charset="0"/>
              </a:rPr>
              <a:t> is a vector (an array of numbers, basically) in the case of machine translation. The </a:t>
            </a:r>
            <a:r>
              <a:rPr lang="en-US" b="0" i="0" dirty="0">
                <a:solidFill>
                  <a:srgbClr val="70BF41"/>
                </a:solidFill>
                <a:effectLst/>
                <a:latin typeface="Helvetica" panose="020B0604020202020204" pitchFamily="34" charset="0"/>
              </a:rPr>
              <a:t>encoder</a:t>
            </a:r>
            <a:r>
              <a:rPr lang="en-US" b="0" i="0" dirty="0">
                <a:solidFill>
                  <a:srgbClr val="222222"/>
                </a:solidFill>
                <a:effectLst/>
                <a:latin typeface="Helvetica" panose="020B0604020202020204" pitchFamily="34" charset="0"/>
              </a:rPr>
              <a:t> and </a:t>
            </a:r>
            <a:r>
              <a:rPr lang="en-US" b="0" i="0" dirty="0">
                <a:solidFill>
                  <a:srgbClr val="B36AE2"/>
                </a:solidFill>
                <a:effectLst/>
                <a:latin typeface="Helvetica" panose="020B0604020202020204" pitchFamily="34" charset="0"/>
              </a:rPr>
              <a:t>decoder</a:t>
            </a:r>
            <a:r>
              <a:rPr lang="en-US" b="0" i="0" dirty="0">
                <a:solidFill>
                  <a:srgbClr val="222222"/>
                </a:solidFill>
                <a:effectLst/>
                <a:latin typeface="Helvetica" panose="020B0604020202020204" pitchFamily="34" charset="0"/>
              </a:rPr>
              <a:t> tend to both be recurrent neural networks</a:t>
            </a:r>
          </a:p>
          <a:p>
            <a:r>
              <a:rPr lang="en-US" dirty="0">
                <a:hlinkClick r:id="rId2"/>
              </a:rPr>
              <a:t>https://www.youtube.com/watch?v=UNmqTiOnRfg</a:t>
            </a: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6" name="Picture 2">
            <a:extLst>
              <a:ext uri="{FF2B5EF4-FFF2-40B4-BE49-F238E27FC236}">
                <a16:creationId xmlns:a16="http://schemas.microsoft.com/office/drawing/2014/main" id="{410D50EC-1830-8E0C-52D3-F486AB81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080" y="3705958"/>
            <a:ext cx="68199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254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B165-B4F7-5362-3BDF-EDB0C36B05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E6B34A-37E6-FF56-596D-CB18B2852D01}"/>
              </a:ext>
            </a:extLst>
          </p:cNvPr>
          <p:cNvSpPr>
            <a:spLocks noGrp="1"/>
          </p:cNvSpPr>
          <p:nvPr>
            <p:ph idx="1"/>
          </p:nvPr>
        </p:nvSpPr>
        <p:spPr/>
        <p:txBody>
          <a:bodyPr>
            <a:normAutofit/>
          </a:bodyPr>
          <a:lstStyle/>
          <a:p>
            <a:r>
              <a:rPr lang="en-US" sz="2800" dirty="0">
                <a:solidFill>
                  <a:srgbClr val="222222"/>
                </a:solidFill>
                <a:latin typeface="Times New Roman" panose="02020603050405020304" pitchFamily="18" charset="0"/>
                <a:cs typeface="Times New Roman" panose="02020603050405020304" pitchFamily="18" charset="0"/>
              </a:rPr>
              <a:t>S</a:t>
            </a:r>
            <a:r>
              <a:rPr lang="en-US" sz="2800" b="0" i="0" dirty="0">
                <a:solidFill>
                  <a:srgbClr val="222222"/>
                </a:solidFill>
                <a:effectLst/>
                <a:latin typeface="Times New Roman" panose="02020603050405020304" pitchFamily="18" charset="0"/>
                <a:cs typeface="Times New Roman" panose="02020603050405020304" pitchFamily="18" charset="0"/>
              </a:rPr>
              <a:t>et the size of the </a:t>
            </a:r>
            <a:r>
              <a:rPr lang="en-US" sz="2800" b="0" i="0" dirty="0">
                <a:solidFill>
                  <a:srgbClr val="F39019"/>
                </a:solidFill>
                <a:effectLst/>
                <a:latin typeface="Times New Roman" panose="02020603050405020304" pitchFamily="18" charset="0"/>
                <a:cs typeface="Times New Roman" panose="02020603050405020304" pitchFamily="18" charset="0"/>
              </a:rPr>
              <a:t>context</a:t>
            </a:r>
            <a:r>
              <a:rPr lang="en-US" sz="2800" b="0" i="0" dirty="0">
                <a:solidFill>
                  <a:srgbClr val="222222"/>
                </a:solidFill>
                <a:effectLst/>
                <a:latin typeface="Times New Roman" panose="02020603050405020304" pitchFamily="18" charset="0"/>
                <a:cs typeface="Times New Roman" panose="02020603050405020304" pitchFamily="18" charset="0"/>
              </a:rPr>
              <a:t> vector when set up model</a:t>
            </a:r>
          </a:p>
          <a:p>
            <a:r>
              <a:rPr lang="en-US" sz="2800" b="0" i="0" dirty="0">
                <a:solidFill>
                  <a:srgbClr val="222222"/>
                </a:solidFill>
                <a:effectLst/>
                <a:latin typeface="Times New Roman" panose="02020603050405020304" pitchFamily="18" charset="0"/>
                <a:cs typeface="Times New Roman" panose="02020603050405020304" pitchFamily="18" charset="0"/>
              </a:rPr>
              <a:t>The number of hidden units in the </a:t>
            </a:r>
            <a:r>
              <a:rPr lang="en-US" sz="2800" b="0" i="0" dirty="0">
                <a:solidFill>
                  <a:srgbClr val="70BF41"/>
                </a:solidFill>
                <a:effectLst/>
                <a:latin typeface="Times New Roman" panose="02020603050405020304" pitchFamily="18" charset="0"/>
                <a:cs typeface="Times New Roman" panose="02020603050405020304" pitchFamily="18" charset="0"/>
              </a:rPr>
              <a:t>encoder</a:t>
            </a:r>
            <a:r>
              <a:rPr lang="en-US" sz="2800" b="0" i="0" dirty="0">
                <a:solidFill>
                  <a:srgbClr val="222222"/>
                </a:solidFill>
                <a:effectLst/>
                <a:latin typeface="Times New Roman" panose="02020603050405020304" pitchFamily="18" charset="0"/>
                <a:cs typeface="Times New Roman" panose="02020603050405020304" pitchFamily="18" charset="0"/>
              </a:rPr>
              <a:t> RNN</a:t>
            </a:r>
          </a:p>
          <a:p>
            <a:r>
              <a:rPr lang="en-US" sz="2800" b="0" i="0" dirty="0">
                <a:solidFill>
                  <a:srgbClr val="222222"/>
                </a:solidFill>
                <a:effectLst/>
                <a:latin typeface="Times New Roman" panose="02020603050405020304" pitchFamily="18" charset="0"/>
                <a:cs typeface="Times New Roman" panose="02020603050405020304" pitchFamily="18" charset="0"/>
              </a:rPr>
              <a:t>These visualizations show a vector of size 4, but in real world applications the </a:t>
            </a:r>
            <a:r>
              <a:rPr lang="en-US" sz="2800" b="0" i="0" dirty="0">
                <a:solidFill>
                  <a:srgbClr val="F39019"/>
                </a:solidFill>
                <a:effectLst/>
                <a:latin typeface="Times New Roman" panose="02020603050405020304" pitchFamily="18" charset="0"/>
                <a:cs typeface="Times New Roman" panose="02020603050405020304" pitchFamily="18" charset="0"/>
              </a:rPr>
              <a:t>context</a:t>
            </a:r>
            <a:r>
              <a:rPr lang="en-US" sz="2800" b="0" i="0" dirty="0">
                <a:solidFill>
                  <a:srgbClr val="222222"/>
                </a:solidFill>
                <a:effectLst/>
                <a:latin typeface="Times New Roman" panose="02020603050405020304" pitchFamily="18" charset="0"/>
                <a:cs typeface="Times New Roman" panose="02020603050405020304" pitchFamily="18" charset="0"/>
              </a:rPr>
              <a:t> vector would be of a size like 256, 512, or 1024.</a:t>
            </a:r>
          </a:p>
          <a:p>
            <a:endParaRPr lang="en-US" sz="28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E2D3D713-F5D9-687A-F43B-645BE70D7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050" y="220296"/>
            <a:ext cx="68199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89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0E28-9521-7C47-7B08-9834EDA4A8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1A871A-ADAE-7D0B-7533-AA3831DD4605}"/>
              </a:ext>
            </a:extLst>
          </p:cNvPr>
          <p:cNvSpPr>
            <a:spLocks noGrp="1"/>
          </p:cNvSpPr>
          <p:nvPr>
            <p:ph idx="1"/>
          </p:nvPr>
        </p:nvSpPr>
        <p:spPr/>
        <p:txBody>
          <a:bodyPr>
            <a:normAutofit/>
          </a:bodyPr>
          <a:lstStyle/>
          <a:p>
            <a:r>
              <a:rPr lang="en-US" sz="2400" dirty="0">
                <a:solidFill>
                  <a:srgbClr val="222222"/>
                </a:solidFill>
                <a:latin typeface="Times New Roman" panose="02020603050405020304" pitchFamily="18" charset="0"/>
                <a:cs typeface="Times New Roman" panose="02020603050405020304" pitchFamily="18" charset="0"/>
              </a:rPr>
              <a:t>A</a:t>
            </a:r>
            <a:r>
              <a:rPr lang="en-US" sz="2400" b="0" i="0" dirty="0">
                <a:solidFill>
                  <a:srgbClr val="222222"/>
                </a:solidFill>
                <a:effectLst/>
                <a:latin typeface="Times New Roman" panose="02020603050405020304" pitchFamily="18" charset="0"/>
                <a:cs typeface="Times New Roman" panose="02020603050405020304" pitchFamily="18" charset="0"/>
              </a:rPr>
              <a:t> RNN takes two inputs at each time step</a:t>
            </a:r>
          </a:p>
          <a:p>
            <a:pPr lvl="1"/>
            <a:r>
              <a:rPr lang="en-US" sz="2000" dirty="0">
                <a:solidFill>
                  <a:srgbClr val="222222"/>
                </a:solidFill>
                <a:latin typeface="Times New Roman" panose="02020603050405020304" pitchFamily="18" charset="0"/>
                <a:cs typeface="Times New Roman" panose="02020603050405020304" pitchFamily="18" charset="0"/>
              </a:rPr>
              <a:t>A</a:t>
            </a:r>
            <a:r>
              <a:rPr lang="en-US" sz="2000" b="0" i="0" dirty="0">
                <a:solidFill>
                  <a:srgbClr val="222222"/>
                </a:solidFill>
                <a:effectLst/>
                <a:latin typeface="Times New Roman" panose="02020603050405020304" pitchFamily="18" charset="0"/>
                <a:cs typeface="Times New Roman" panose="02020603050405020304" pitchFamily="18" charset="0"/>
              </a:rPr>
              <a:t>n input (in the case of the encoder, one word from the input sentence), and a hidden state</a:t>
            </a:r>
          </a:p>
          <a:p>
            <a:r>
              <a:rPr lang="en-US" sz="2400" b="0" i="0" dirty="0">
                <a:solidFill>
                  <a:srgbClr val="222222"/>
                </a:solidFill>
                <a:effectLst/>
                <a:latin typeface="Times New Roman" panose="02020603050405020304" pitchFamily="18" charset="0"/>
                <a:cs typeface="Times New Roman" panose="02020603050405020304" pitchFamily="18" charset="0"/>
              </a:rPr>
              <a:t>The word, however, needs to be represented by a vector.</a:t>
            </a:r>
          </a:p>
          <a:p>
            <a:r>
              <a:rPr lang="en-US" sz="2400" b="0" i="0" dirty="0">
                <a:solidFill>
                  <a:srgbClr val="222222"/>
                </a:solidFill>
                <a:effectLst/>
                <a:latin typeface="Times New Roman" panose="02020603050405020304" pitchFamily="18" charset="0"/>
                <a:cs typeface="Times New Roman" panose="02020603050405020304" pitchFamily="18" charset="0"/>
              </a:rPr>
              <a:t>To transform a word into a vector, we turn to the class of methods called “</a:t>
            </a:r>
            <a:r>
              <a:rPr lang="en-US" sz="2400" b="0" i="0" u="sng" dirty="0">
                <a:solidFill>
                  <a:srgbClr val="4183C4"/>
                </a:solidFill>
                <a:effectLst/>
                <a:latin typeface="Times New Roman" panose="02020603050405020304" pitchFamily="18" charset="0"/>
                <a:cs typeface="Times New Roman" panose="02020603050405020304" pitchFamily="18" charset="0"/>
                <a:hlinkClick r:id="rId2"/>
              </a:rPr>
              <a:t>word embedding</a:t>
            </a:r>
            <a:r>
              <a:rPr lang="en-US" sz="2400" b="0" i="0" dirty="0">
                <a:solidFill>
                  <a:srgbClr val="222222"/>
                </a:solidFill>
                <a:effectLst/>
                <a:latin typeface="Times New Roman" panose="02020603050405020304" pitchFamily="18" charset="0"/>
                <a:cs typeface="Times New Roman" panose="02020603050405020304" pitchFamily="18" charset="0"/>
              </a:rPr>
              <a:t>” algorithms.</a:t>
            </a:r>
          </a:p>
          <a:p>
            <a:r>
              <a:rPr lang="en-US" sz="2400" b="0" i="0" dirty="0">
                <a:solidFill>
                  <a:srgbClr val="222222"/>
                </a:solidFill>
                <a:effectLst/>
                <a:latin typeface="Times New Roman" panose="02020603050405020304" pitchFamily="18" charset="0"/>
                <a:cs typeface="Times New Roman" panose="02020603050405020304" pitchFamily="18" charset="0"/>
              </a:rPr>
              <a:t>These turn words into vector spaces that capture a lot of the meaning/semantic information of the words (e.g. </a:t>
            </a:r>
            <a:r>
              <a:rPr lang="en-US" sz="2400" b="0" i="0" u="none" strike="noStrike" dirty="0">
                <a:solidFill>
                  <a:srgbClr val="4183C4"/>
                </a:solidFill>
                <a:effectLst/>
                <a:latin typeface="Times New Roman" panose="02020603050405020304" pitchFamily="18" charset="0"/>
                <a:cs typeface="Times New Roman" panose="02020603050405020304" pitchFamily="18" charset="0"/>
                <a:hlinkClick r:id="rId3"/>
              </a:rPr>
              <a:t>king - man + woman = queen</a:t>
            </a:r>
            <a:r>
              <a:rPr lang="en-US" sz="2400" b="0" i="0" dirty="0">
                <a:solidFill>
                  <a:srgbClr val="222222"/>
                </a:solidFill>
                <a:effectLst/>
                <a:latin typeface="Times New Roman" panose="02020603050405020304" pitchFamily="18" charset="0"/>
                <a:cs typeface="Times New Roman" panose="02020603050405020304" pitchFamily="18" charset="0"/>
              </a:rPr>
              <a:t>).</a:t>
            </a:r>
          </a:p>
          <a:p>
            <a:pPr lvl="1"/>
            <a:endParaRPr lang="en-US" sz="2000"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61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D46A-EEB7-F345-82CF-11E12A89B19A}"/>
              </a:ext>
            </a:extLst>
          </p:cNvPr>
          <p:cNvSpPr>
            <a:spLocks noGrp="1"/>
          </p:cNvSpPr>
          <p:nvPr>
            <p:ph type="title"/>
          </p:nvPr>
        </p:nvSpPr>
        <p:spPr/>
        <p:txBody>
          <a:bodyPr/>
          <a:lstStyle/>
          <a:p>
            <a:endParaRPr lang="en-US"/>
          </a:p>
        </p:txBody>
      </p:sp>
      <p:pic>
        <p:nvPicPr>
          <p:cNvPr id="3074" name="Picture 2">
            <a:extLst>
              <a:ext uri="{FF2B5EF4-FFF2-40B4-BE49-F238E27FC236}">
                <a16:creationId xmlns:a16="http://schemas.microsoft.com/office/drawing/2014/main" id="{20BAC1CD-88C9-E736-59E3-8F9D6446B7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3046" y="2044395"/>
            <a:ext cx="10277475"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573AA3-5BA9-7EF8-42CB-F0C720A42D7C}"/>
              </a:ext>
            </a:extLst>
          </p:cNvPr>
          <p:cNvSpPr txBox="1"/>
          <p:nvPr/>
        </p:nvSpPr>
        <p:spPr>
          <a:xfrm>
            <a:off x="531446" y="5486400"/>
            <a:ext cx="10738338" cy="1200329"/>
          </a:xfrm>
          <a:prstGeom prst="rect">
            <a:avLst/>
          </a:prstGeom>
          <a:noFill/>
        </p:spPr>
        <p:txBody>
          <a:bodyPr wrap="square" rtlCol="0">
            <a:spAutoFit/>
          </a:bodyPr>
          <a:lstStyle/>
          <a:p>
            <a:pPr algn="just"/>
            <a:r>
              <a:rPr lang="en-US" b="0" i="0" dirty="0">
                <a:solidFill>
                  <a:schemeClr val="tx2"/>
                </a:solidFill>
                <a:effectLst/>
                <a:latin typeface="Helvetica" panose="020B0604020202020204" pitchFamily="34" charset="0"/>
              </a:rPr>
              <a:t>We need to turn the input words into vectors before processing them. That transformation is done using a</a:t>
            </a:r>
            <a:r>
              <a:rPr lang="en-US" b="0" i="0" dirty="0">
                <a:solidFill>
                  <a:srgbClr val="999999"/>
                </a:solidFill>
                <a:effectLst/>
                <a:latin typeface="Helvetica" panose="020B0604020202020204" pitchFamily="34" charset="0"/>
              </a:rPr>
              <a:t> </a:t>
            </a:r>
            <a:r>
              <a:rPr lang="en-US" b="0" i="0" u="none" strike="noStrike" dirty="0">
                <a:solidFill>
                  <a:srgbClr val="4183C4"/>
                </a:solidFill>
                <a:effectLst/>
                <a:latin typeface="Helvetica" panose="020B0604020202020204" pitchFamily="34" charset="0"/>
                <a:hlinkClick r:id="rId3"/>
              </a:rPr>
              <a:t>word embedding</a:t>
            </a:r>
            <a:r>
              <a:rPr lang="en-US" b="0" i="0" dirty="0">
                <a:solidFill>
                  <a:srgbClr val="999999"/>
                </a:solidFill>
                <a:effectLst/>
                <a:latin typeface="Helvetica" panose="020B0604020202020204" pitchFamily="34" charset="0"/>
              </a:rPr>
              <a:t> </a:t>
            </a:r>
            <a:r>
              <a:rPr lang="en-US" b="0" i="0" dirty="0">
                <a:solidFill>
                  <a:schemeClr val="tx2"/>
                </a:solidFill>
                <a:effectLst/>
                <a:latin typeface="Helvetica" panose="020B0604020202020204" pitchFamily="34" charset="0"/>
              </a:rPr>
              <a:t>algorithm. We can use</a:t>
            </a:r>
            <a:r>
              <a:rPr lang="en-US" b="0" i="0" dirty="0">
                <a:solidFill>
                  <a:srgbClr val="999999"/>
                </a:solidFill>
                <a:effectLst/>
                <a:latin typeface="Helvetica" panose="020B0604020202020204" pitchFamily="34" charset="0"/>
              </a:rPr>
              <a:t> </a:t>
            </a:r>
            <a:r>
              <a:rPr lang="en-US" b="0" i="0" u="none" strike="noStrike" dirty="0">
                <a:solidFill>
                  <a:srgbClr val="4183C4"/>
                </a:solidFill>
                <a:effectLst/>
                <a:latin typeface="Helvetica" panose="020B0604020202020204" pitchFamily="34" charset="0"/>
                <a:hlinkClick r:id="rId4"/>
              </a:rPr>
              <a:t>pre-trained embeddings</a:t>
            </a:r>
            <a:r>
              <a:rPr lang="en-US" b="0" i="0" dirty="0">
                <a:solidFill>
                  <a:srgbClr val="999999"/>
                </a:solidFill>
                <a:effectLst/>
                <a:latin typeface="Helvetica" panose="020B0604020202020204" pitchFamily="34" charset="0"/>
              </a:rPr>
              <a:t> </a:t>
            </a:r>
            <a:r>
              <a:rPr lang="en-US" b="0" i="0" dirty="0">
                <a:solidFill>
                  <a:schemeClr val="tx2"/>
                </a:solidFill>
                <a:effectLst/>
                <a:latin typeface="Helvetica" panose="020B0604020202020204" pitchFamily="34" charset="0"/>
              </a:rPr>
              <a:t>or train our own embedding on our dataset. Embedding vectors of size 200 or 300 are typical, we're showing a vector of size four for simplicity.</a:t>
            </a:r>
            <a:endParaRPr lang="en-US" dirty="0">
              <a:solidFill>
                <a:schemeClr val="tx2"/>
              </a:solidFill>
            </a:endParaRPr>
          </a:p>
        </p:txBody>
      </p:sp>
    </p:spTree>
    <p:extLst>
      <p:ext uri="{BB962C8B-B14F-4D97-AF65-F5344CB8AC3E}">
        <p14:creationId xmlns:p14="http://schemas.microsoft.com/office/powerpoint/2010/main" val="373094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BC1C-492B-5452-FFC1-ACA288414E55}"/>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CFF1F31-CC2C-E1A8-F51E-6256781CBBAA}"/>
              </a:ext>
            </a:extLst>
          </p:cNvPr>
          <p:cNvPicPr>
            <a:picLocks noGrp="1" noChangeAspect="1"/>
          </p:cNvPicPr>
          <p:nvPr>
            <p:ph idx="1"/>
          </p:nvPr>
        </p:nvPicPr>
        <p:blipFill>
          <a:blip r:embed="rId2"/>
          <a:stretch>
            <a:fillRect/>
          </a:stretch>
        </p:blipFill>
        <p:spPr>
          <a:xfrm>
            <a:off x="354522" y="94869"/>
            <a:ext cx="11029950" cy="2858889"/>
          </a:xfrm>
        </p:spPr>
      </p:pic>
      <p:sp>
        <p:nvSpPr>
          <p:cNvPr id="6" name="TextBox 5">
            <a:extLst>
              <a:ext uri="{FF2B5EF4-FFF2-40B4-BE49-F238E27FC236}">
                <a16:creationId xmlns:a16="http://schemas.microsoft.com/office/drawing/2014/main" id="{6A13D8AC-EB1E-9C52-A27B-29727EEF7EB5}"/>
              </a:ext>
            </a:extLst>
          </p:cNvPr>
          <p:cNvSpPr txBox="1"/>
          <p:nvPr/>
        </p:nvSpPr>
        <p:spPr>
          <a:xfrm>
            <a:off x="704675" y="3171039"/>
            <a:ext cx="1122447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most common current use of machine translation is for information access.</a:t>
            </a:r>
          </a:p>
          <a:p>
            <a:pPr marL="742950" lvl="1" indent="-285750">
              <a:buFont typeface="Arial" panose="020B0604020202020204" pitchFamily="34" charset="0"/>
              <a:buChar char="•"/>
            </a:pPr>
            <a:r>
              <a:rPr lang="en-US" dirty="0"/>
              <a:t>Translate some instructions on the web, perhaps the recipe for a favorite dish, or the steps for putting together some furniture.</a:t>
            </a:r>
          </a:p>
          <a:p>
            <a:pPr marL="285750" indent="-285750">
              <a:buFont typeface="Arial" panose="020B0604020202020204" pitchFamily="34" charset="0"/>
              <a:buChar char="•"/>
            </a:pPr>
            <a:r>
              <a:rPr lang="en-US" b="1" dirty="0"/>
              <a:t>Computer-aided translation</a:t>
            </a:r>
            <a:r>
              <a:rPr lang="en-US" dirty="0"/>
              <a:t>-produce a draft translation that is fixed up in a post-editing phase by a human translator.</a:t>
            </a:r>
          </a:p>
          <a:p>
            <a:pPr marL="285750" indent="-285750">
              <a:buFont typeface="Arial" panose="020B0604020202020204" pitchFamily="34" charset="0"/>
              <a:buChar char="•"/>
            </a:pPr>
            <a:r>
              <a:rPr lang="en-US" dirty="0"/>
              <a:t>Translating speech on-the-fly before the entire sentence is complete</a:t>
            </a:r>
          </a:p>
          <a:p>
            <a:pPr marL="285750" indent="-285750">
              <a:buFont typeface="Arial" panose="020B0604020202020204" pitchFamily="34" charset="0"/>
              <a:buChar char="•"/>
            </a:pPr>
            <a:r>
              <a:rPr lang="en-US" dirty="0"/>
              <a:t>Image-centric translation can be used for example to use OCR of the text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9845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5E28-57E0-A229-DD73-AF0144B92B8F}"/>
              </a:ext>
            </a:extLst>
          </p:cNvPr>
          <p:cNvSpPr>
            <a:spLocks noGrp="1"/>
          </p:cNvSpPr>
          <p:nvPr>
            <p:ph type="title"/>
          </p:nvPr>
        </p:nvSpPr>
        <p:spPr>
          <a:xfrm>
            <a:off x="581192" y="702156"/>
            <a:ext cx="11029616" cy="501413"/>
          </a:xfrm>
        </p:spPr>
        <p:txBody>
          <a:bodyPr>
            <a:normAutofit fontScale="90000"/>
          </a:bodyPr>
          <a:lstStyle/>
          <a:p>
            <a:r>
              <a:rPr lang="en-US" b="0" i="0" dirty="0">
                <a:solidFill>
                  <a:srgbClr val="222222"/>
                </a:solidFill>
                <a:effectLst/>
                <a:latin typeface="Helvetica" panose="020B0604020202020204" pitchFamily="34" charset="0"/>
              </a:rPr>
              <a:t>mechanics of an RNN</a:t>
            </a:r>
            <a:endParaRPr lang="en-US" dirty="0"/>
          </a:p>
        </p:txBody>
      </p:sp>
      <p:pic>
        <p:nvPicPr>
          <p:cNvPr id="4" name="RNN_1">
            <a:hlinkClick r:id="" action="ppaction://media"/>
            <a:extLst>
              <a:ext uri="{FF2B5EF4-FFF2-40B4-BE49-F238E27FC236}">
                <a16:creationId xmlns:a16="http://schemas.microsoft.com/office/drawing/2014/main" id="{877D8866-171C-5F54-62C9-75802ABDA3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7784" y="1200516"/>
            <a:ext cx="8448429" cy="3633787"/>
          </a:xfrm>
        </p:spPr>
      </p:pic>
      <p:sp>
        <p:nvSpPr>
          <p:cNvPr id="5" name="TextBox 4">
            <a:extLst>
              <a:ext uri="{FF2B5EF4-FFF2-40B4-BE49-F238E27FC236}">
                <a16:creationId xmlns:a16="http://schemas.microsoft.com/office/drawing/2014/main" id="{7980A1BA-271F-3B97-2F8D-764768B97DA2}"/>
              </a:ext>
            </a:extLst>
          </p:cNvPr>
          <p:cNvSpPr txBox="1"/>
          <p:nvPr/>
        </p:nvSpPr>
        <p:spPr>
          <a:xfrm>
            <a:off x="187569" y="4704861"/>
            <a:ext cx="11723077" cy="1938992"/>
          </a:xfrm>
          <a:prstGeom prst="rect">
            <a:avLst/>
          </a:prstGeom>
          <a:noFill/>
        </p:spPr>
        <p:txBody>
          <a:bodyPr wrap="square" rtlCol="0">
            <a:spAutoFit/>
          </a:bodyPr>
          <a:lstStyle/>
          <a:p>
            <a:r>
              <a:rPr lang="en-US" sz="2400" b="0" i="0" dirty="0">
                <a:solidFill>
                  <a:srgbClr val="222222"/>
                </a:solidFill>
                <a:effectLst/>
                <a:latin typeface="Times New Roman" panose="02020603050405020304" pitchFamily="18" charset="0"/>
                <a:cs typeface="Times New Roman" panose="02020603050405020304" pitchFamily="18" charset="0"/>
              </a:rPr>
              <a:t>The next RNN step takes the second input vector and hidden state #1 to create the output of that time step. each pulse for the </a:t>
            </a:r>
            <a:r>
              <a:rPr lang="en-US" sz="2400" b="0" i="0" dirty="0">
                <a:solidFill>
                  <a:srgbClr val="70BF41"/>
                </a:solidFill>
                <a:effectLst/>
                <a:latin typeface="Times New Roman" panose="02020603050405020304" pitchFamily="18" charset="0"/>
                <a:cs typeface="Times New Roman" panose="02020603050405020304" pitchFamily="18" charset="0"/>
              </a:rPr>
              <a:t>encoder</a:t>
            </a:r>
            <a:r>
              <a:rPr lang="en-US" sz="2400" b="0" i="0" dirty="0">
                <a:solidFill>
                  <a:srgbClr val="222222"/>
                </a:solidFill>
                <a:effectLst/>
                <a:latin typeface="Times New Roman" panose="02020603050405020304" pitchFamily="18" charset="0"/>
                <a:cs typeface="Times New Roman" panose="02020603050405020304" pitchFamily="18" charset="0"/>
              </a:rPr>
              <a:t> or </a:t>
            </a:r>
            <a:r>
              <a:rPr lang="en-US" sz="2400" b="0" i="0" dirty="0">
                <a:solidFill>
                  <a:srgbClr val="B36AE2"/>
                </a:solidFill>
                <a:effectLst/>
                <a:latin typeface="Times New Roman" panose="02020603050405020304" pitchFamily="18" charset="0"/>
                <a:cs typeface="Times New Roman" panose="02020603050405020304" pitchFamily="18" charset="0"/>
              </a:rPr>
              <a:t>decoder</a:t>
            </a:r>
            <a:r>
              <a:rPr lang="en-US" sz="2400" b="0" i="0" dirty="0">
                <a:solidFill>
                  <a:srgbClr val="222222"/>
                </a:solidFill>
                <a:effectLst/>
                <a:latin typeface="Times New Roman" panose="02020603050405020304" pitchFamily="18" charset="0"/>
                <a:cs typeface="Times New Roman" panose="02020603050405020304" pitchFamily="18" charset="0"/>
              </a:rPr>
              <a:t> is that RNN processing its inputs and generating an output for that time step. Since the </a:t>
            </a:r>
            <a:r>
              <a:rPr lang="en-US" sz="2400" b="0" i="0" dirty="0">
                <a:solidFill>
                  <a:srgbClr val="70BF41"/>
                </a:solidFill>
                <a:effectLst/>
                <a:latin typeface="Times New Roman" panose="02020603050405020304" pitchFamily="18" charset="0"/>
                <a:cs typeface="Times New Roman" panose="02020603050405020304" pitchFamily="18" charset="0"/>
              </a:rPr>
              <a:t>encoder</a:t>
            </a:r>
            <a:r>
              <a:rPr lang="en-US" sz="2400" b="0" i="0" dirty="0">
                <a:solidFill>
                  <a:srgbClr val="222222"/>
                </a:solidFill>
                <a:effectLst/>
                <a:latin typeface="Times New Roman" panose="02020603050405020304" pitchFamily="18" charset="0"/>
                <a:cs typeface="Times New Roman" panose="02020603050405020304" pitchFamily="18" charset="0"/>
              </a:rPr>
              <a:t> and </a:t>
            </a:r>
            <a:r>
              <a:rPr lang="en-US" sz="2400" b="0" i="0" dirty="0">
                <a:solidFill>
                  <a:srgbClr val="B36AE2"/>
                </a:solidFill>
                <a:effectLst/>
                <a:latin typeface="Times New Roman" panose="02020603050405020304" pitchFamily="18" charset="0"/>
                <a:cs typeface="Times New Roman" panose="02020603050405020304" pitchFamily="18" charset="0"/>
              </a:rPr>
              <a:t>decoder</a:t>
            </a:r>
            <a:r>
              <a:rPr lang="en-US" sz="2400" b="0" i="0" dirty="0">
                <a:solidFill>
                  <a:srgbClr val="222222"/>
                </a:solidFill>
                <a:effectLst/>
                <a:latin typeface="Times New Roman" panose="02020603050405020304" pitchFamily="18" charset="0"/>
                <a:cs typeface="Times New Roman" panose="02020603050405020304" pitchFamily="18" charset="0"/>
              </a:rPr>
              <a:t> are both RNNs, each time step one of the RNNs does some processing, it updates its </a:t>
            </a:r>
            <a:r>
              <a:rPr lang="en-US" sz="2400" b="0" i="0" dirty="0">
                <a:solidFill>
                  <a:srgbClr val="F39019"/>
                </a:solidFill>
                <a:effectLst/>
                <a:latin typeface="Times New Roman" panose="02020603050405020304" pitchFamily="18" charset="0"/>
                <a:cs typeface="Times New Roman" panose="02020603050405020304" pitchFamily="18" charset="0"/>
              </a:rPr>
              <a:t>hidden state</a:t>
            </a:r>
            <a:r>
              <a:rPr lang="en-US" sz="2400" b="0" i="0" dirty="0">
                <a:solidFill>
                  <a:srgbClr val="222222"/>
                </a:solidFill>
                <a:effectLst/>
                <a:latin typeface="Times New Roman" panose="02020603050405020304" pitchFamily="18" charset="0"/>
                <a:cs typeface="Times New Roman" panose="02020603050405020304" pitchFamily="18" charset="0"/>
              </a:rPr>
              <a:t> based on its inputs and previous inputs it has seen.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41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AD602-75FE-D305-843E-87286F83BEDC}"/>
              </a:ext>
            </a:extLst>
          </p:cNvPr>
          <p:cNvSpPr>
            <a:spLocks noGrp="1"/>
          </p:cNvSpPr>
          <p:nvPr>
            <p:ph idx="1"/>
          </p:nvPr>
        </p:nvSpPr>
        <p:spPr>
          <a:xfrm>
            <a:off x="581192" y="3063631"/>
            <a:ext cx="11029615" cy="2911718"/>
          </a:xfrm>
        </p:spPr>
        <p:txBody>
          <a:bodyPr>
            <a:normAutofit/>
          </a:bodyPr>
          <a:lstStyle/>
          <a:p>
            <a:r>
              <a:rPr lang="en-US" sz="2400" b="0" i="0" dirty="0">
                <a:solidFill>
                  <a:srgbClr val="222222"/>
                </a:solidFill>
                <a:effectLst/>
                <a:latin typeface="Times New Roman" panose="02020603050405020304" pitchFamily="18" charset="0"/>
                <a:cs typeface="Times New Roman" panose="02020603050405020304" pitchFamily="18" charset="0"/>
              </a:rPr>
              <a:t>Let’s look at the </a:t>
            </a:r>
            <a:r>
              <a:rPr lang="en-US" sz="2400" b="0" i="0" dirty="0">
                <a:solidFill>
                  <a:srgbClr val="F39019"/>
                </a:solidFill>
                <a:effectLst/>
                <a:latin typeface="Times New Roman" panose="02020603050405020304" pitchFamily="18" charset="0"/>
                <a:cs typeface="Times New Roman" panose="02020603050405020304" pitchFamily="18" charset="0"/>
              </a:rPr>
              <a:t>hidden states</a:t>
            </a:r>
            <a:r>
              <a:rPr lang="en-US" sz="2400" b="0" i="0" dirty="0">
                <a:solidFill>
                  <a:srgbClr val="222222"/>
                </a:solidFill>
                <a:effectLst/>
                <a:latin typeface="Times New Roman" panose="02020603050405020304" pitchFamily="18" charset="0"/>
                <a:cs typeface="Times New Roman" panose="02020603050405020304" pitchFamily="18" charset="0"/>
              </a:rPr>
              <a:t> for the </a:t>
            </a:r>
            <a:r>
              <a:rPr lang="en-US" sz="2400" b="0" i="0" dirty="0">
                <a:solidFill>
                  <a:srgbClr val="70BF41"/>
                </a:solidFill>
                <a:effectLst/>
                <a:latin typeface="Times New Roman" panose="02020603050405020304" pitchFamily="18" charset="0"/>
                <a:cs typeface="Times New Roman" panose="02020603050405020304" pitchFamily="18" charset="0"/>
              </a:rPr>
              <a:t>encoder</a:t>
            </a:r>
            <a:r>
              <a:rPr lang="en-US" sz="2400" b="0" i="0" dirty="0">
                <a:solidFill>
                  <a:srgbClr val="222222"/>
                </a:solidFill>
                <a:effectLst/>
                <a:latin typeface="Times New Roman" panose="02020603050405020304" pitchFamily="18" charset="0"/>
                <a:cs typeface="Times New Roman" panose="02020603050405020304" pitchFamily="18" charset="0"/>
              </a:rPr>
              <a:t>. Notice how the last </a:t>
            </a:r>
            <a:r>
              <a:rPr lang="en-US" sz="2400" b="0" i="0" dirty="0">
                <a:solidFill>
                  <a:srgbClr val="F39019"/>
                </a:solidFill>
                <a:effectLst/>
                <a:latin typeface="Times New Roman" panose="02020603050405020304" pitchFamily="18" charset="0"/>
                <a:cs typeface="Times New Roman" panose="02020603050405020304" pitchFamily="18" charset="0"/>
              </a:rPr>
              <a:t>hidden state</a:t>
            </a:r>
            <a:r>
              <a:rPr lang="en-US" sz="2400" b="0" i="0" dirty="0">
                <a:solidFill>
                  <a:srgbClr val="222222"/>
                </a:solidFill>
                <a:effectLst/>
                <a:latin typeface="Times New Roman" panose="02020603050405020304" pitchFamily="18" charset="0"/>
                <a:cs typeface="Times New Roman" panose="02020603050405020304" pitchFamily="18" charset="0"/>
              </a:rPr>
              <a:t> is actually the </a:t>
            </a:r>
            <a:r>
              <a:rPr lang="en-US" sz="2400" b="0" i="0" dirty="0">
                <a:solidFill>
                  <a:srgbClr val="F39019"/>
                </a:solidFill>
                <a:effectLst/>
                <a:latin typeface="Times New Roman" panose="02020603050405020304" pitchFamily="18" charset="0"/>
                <a:cs typeface="Times New Roman" panose="02020603050405020304" pitchFamily="18" charset="0"/>
              </a:rPr>
              <a:t>context</a:t>
            </a:r>
            <a:r>
              <a:rPr lang="en-US" sz="2400" b="0" i="0" dirty="0">
                <a:solidFill>
                  <a:srgbClr val="222222"/>
                </a:solidFill>
                <a:effectLst/>
                <a:latin typeface="Times New Roman" panose="02020603050405020304" pitchFamily="18" charset="0"/>
                <a:cs typeface="Times New Roman" panose="02020603050405020304" pitchFamily="18" charset="0"/>
              </a:rPr>
              <a:t> we pass along to the </a:t>
            </a:r>
            <a:r>
              <a:rPr lang="en-US" sz="2400" b="0" i="0" dirty="0">
                <a:solidFill>
                  <a:srgbClr val="B36AE2"/>
                </a:solidFill>
                <a:effectLst/>
                <a:latin typeface="Times New Roman" panose="02020603050405020304" pitchFamily="18" charset="0"/>
                <a:cs typeface="Times New Roman" panose="02020603050405020304" pitchFamily="18" charset="0"/>
              </a:rPr>
              <a:t>decoder</a:t>
            </a:r>
            <a:r>
              <a:rPr lang="en-US" sz="2400" b="0" i="0" dirty="0">
                <a:solidFill>
                  <a:srgbClr val="222222"/>
                </a:solidFill>
                <a:effectLst/>
                <a:latin typeface="Times New Roman" panose="02020603050405020304" pitchFamily="18" charset="0"/>
                <a:cs typeface="Times New Roman" panose="02020603050405020304" pitchFamily="18" charset="0"/>
              </a:rPr>
              <a:t>.</a:t>
            </a:r>
          </a:p>
          <a:p>
            <a:endParaRPr lang="en-US" sz="2400" dirty="0">
              <a:solidFill>
                <a:srgbClr val="222222"/>
              </a:solidFill>
              <a:latin typeface="Times New Roman" panose="02020603050405020304" pitchFamily="18" charset="0"/>
              <a:cs typeface="Times New Roman" panose="02020603050405020304" pitchFamily="18" charset="0"/>
            </a:endParaRPr>
          </a:p>
          <a:p>
            <a:endParaRPr lang="en-US" sz="2400" b="0" i="0" dirty="0">
              <a:solidFill>
                <a:srgbClr val="222222"/>
              </a:solidFill>
              <a:effectLst/>
              <a:latin typeface="Times New Roman" panose="02020603050405020304" pitchFamily="18" charset="0"/>
              <a:cs typeface="Times New Roman" panose="02020603050405020304" pitchFamily="18" charset="0"/>
            </a:endParaRPr>
          </a:p>
          <a:p>
            <a:endParaRPr lang="en-US" sz="2400" dirty="0">
              <a:solidFill>
                <a:srgbClr val="222222"/>
              </a:solidFill>
              <a:latin typeface="Times New Roman" panose="02020603050405020304" pitchFamily="18" charset="0"/>
              <a:cs typeface="Times New Roman" panose="02020603050405020304" pitchFamily="18" charset="0"/>
            </a:endParaRPr>
          </a:p>
          <a:p>
            <a:endParaRPr lang="en-US" sz="2400" b="0" i="0" dirty="0">
              <a:solidFill>
                <a:srgbClr val="222222"/>
              </a:solidFill>
              <a:effectLst/>
              <a:latin typeface="Times New Roman" panose="02020603050405020304" pitchFamily="18" charset="0"/>
              <a:cs typeface="Times New Roman" panose="02020603050405020304" pitchFamily="18" charset="0"/>
            </a:endParaRPr>
          </a:p>
          <a:p>
            <a:endParaRPr lang="en-US" sz="2400" b="0" i="0" dirty="0">
              <a:solidFill>
                <a:srgbClr val="222222"/>
              </a:solidFill>
              <a:effectLst/>
              <a:latin typeface="Times New Roman" panose="02020603050405020304" pitchFamily="18" charset="0"/>
              <a:cs typeface="Times New Roman" panose="02020603050405020304" pitchFamily="18" charset="0"/>
            </a:endParaRPr>
          </a:p>
          <a:p>
            <a:endParaRPr lang="en-US" sz="2400" b="0" i="0" dirty="0">
              <a:solidFill>
                <a:srgbClr val="222222"/>
              </a:solidFill>
              <a:effectLst/>
              <a:latin typeface="Times New Roman" panose="02020603050405020304" pitchFamily="18" charset="0"/>
              <a:cs typeface="Times New Roman" panose="02020603050405020304" pitchFamily="18" charset="0"/>
            </a:endParaRPr>
          </a:p>
          <a:p>
            <a:endParaRPr lang="en-US" sz="2400" dirty="0">
              <a:solidFill>
                <a:srgbClr val="222222"/>
              </a:solidFill>
              <a:latin typeface="Times New Roman" panose="02020603050405020304" pitchFamily="18" charset="0"/>
              <a:cs typeface="Times New Roman" panose="02020603050405020304" pitchFamily="18" charset="0"/>
            </a:endParaRPr>
          </a:p>
          <a:p>
            <a:endParaRPr lang="en-US" sz="2400" dirty="0">
              <a:solidFill>
                <a:srgbClr val="222222"/>
              </a:solidFill>
              <a:latin typeface="Times New Roman" panose="02020603050405020304" pitchFamily="18" charset="0"/>
              <a:cs typeface="Times New Roman" panose="02020603050405020304" pitchFamily="18" charset="0"/>
            </a:endParaRPr>
          </a:p>
          <a:p>
            <a:endParaRPr lang="en-US" sz="2400" dirty="0">
              <a:solidFill>
                <a:srgbClr val="222222"/>
              </a:solidFill>
              <a:latin typeface="Times New Roman" panose="02020603050405020304" pitchFamily="18" charset="0"/>
              <a:cs typeface="Times New Roman" panose="02020603050405020304" pitchFamily="18" charset="0"/>
            </a:endParaRPr>
          </a:p>
          <a:p>
            <a:endParaRPr lang="en-US" sz="2400" dirty="0">
              <a:solidFill>
                <a:srgbClr val="222222"/>
              </a:solidFill>
              <a:latin typeface="Times New Roman" panose="02020603050405020304" pitchFamily="18" charset="0"/>
              <a:cs typeface="Times New Roman" panose="02020603050405020304" pitchFamily="18" charset="0"/>
            </a:endParaRPr>
          </a:p>
          <a:p>
            <a:endParaRPr lang="en-US" sz="2400" dirty="0">
              <a:solidFill>
                <a:srgbClr val="222222"/>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4" name="seq2seq_5">
            <a:hlinkClick r:id="" action="ppaction://media"/>
            <a:extLst>
              <a:ext uri="{FF2B5EF4-FFF2-40B4-BE49-F238E27FC236}">
                <a16:creationId xmlns:a16="http://schemas.microsoft.com/office/drawing/2014/main" id="{54E5410A-72DB-158F-0EFE-076D1BE7F7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31096"/>
            <a:ext cx="12192000" cy="5214937"/>
          </a:xfrm>
          <a:prstGeom prst="rect">
            <a:avLst/>
          </a:prstGeom>
        </p:spPr>
      </p:pic>
    </p:spTree>
    <p:extLst>
      <p:ext uri="{BB962C8B-B14F-4D97-AF65-F5344CB8AC3E}">
        <p14:creationId xmlns:p14="http://schemas.microsoft.com/office/powerpoint/2010/main" val="56867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4A26-4D15-0B16-E855-9D4BDE986ED3}"/>
              </a:ext>
            </a:extLst>
          </p:cNvPr>
          <p:cNvSpPr>
            <a:spLocks noGrp="1"/>
          </p:cNvSpPr>
          <p:nvPr>
            <p:ph type="title"/>
          </p:nvPr>
        </p:nvSpPr>
        <p:spPr/>
        <p:txBody>
          <a:bodyPr>
            <a:noAutofit/>
          </a:bodyPr>
          <a:lstStyle/>
          <a:p>
            <a:r>
              <a:rPr lang="en-US" sz="2400" b="0" i="0" dirty="0">
                <a:solidFill>
                  <a:srgbClr val="222222"/>
                </a:solidFill>
                <a:effectLst/>
                <a:latin typeface="Helvetica" panose="020B0604020202020204" pitchFamily="34" charset="0"/>
              </a:rPr>
              <a:t>“unrolled” view where instead of showing the one </a:t>
            </a:r>
            <a:r>
              <a:rPr lang="en-US" sz="2400" b="0" i="0" dirty="0">
                <a:solidFill>
                  <a:srgbClr val="B36AE2"/>
                </a:solidFill>
                <a:effectLst/>
                <a:latin typeface="Helvetica" panose="020B0604020202020204" pitchFamily="34" charset="0"/>
              </a:rPr>
              <a:t>decoder</a:t>
            </a:r>
            <a:r>
              <a:rPr lang="en-US" sz="2400" b="0" i="0" dirty="0">
                <a:solidFill>
                  <a:srgbClr val="222222"/>
                </a:solidFill>
                <a:effectLst/>
                <a:latin typeface="Helvetica" panose="020B0604020202020204" pitchFamily="34" charset="0"/>
              </a:rPr>
              <a:t>, we show a copy of it for each time step. This way we can look at the inputs and outputs of each time step.</a:t>
            </a:r>
            <a:endParaRPr lang="en-US" sz="2400" dirty="0"/>
          </a:p>
        </p:txBody>
      </p:sp>
      <p:pic>
        <p:nvPicPr>
          <p:cNvPr id="4" name="seq2seq_6">
            <a:hlinkClick r:id="" action="ppaction://media"/>
            <a:extLst>
              <a:ext uri="{FF2B5EF4-FFF2-40B4-BE49-F238E27FC236}">
                <a16:creationId xmlns:a16="http://schemas.microsoft.com/office/drawing/2014/main" id="{F64398B7-C5AF-E7C2-13FA-2913286705D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16711" y="2199520"/>
            <a:ext cx="8228013" cy="3633787"/>
          </a:xfrm>
        </p:spPr>
      </p:pic>
    </p:spTree>
    <p:extLst>
      <p:ext uri="{BB962C8B-B14F-4D97-AF65-F5344CB8AC3E}">
        <p14:creationId xmlns:p14="http://schemas.microsoft.com/office/powerpoint/2010/main" val="392442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DA9DB-3E03-4858-DD37-537FDEDEBE90}"/>
              </a:ext>
            </a:extLst>
          </p:cNvPr>
          <p:cNvSpPr>
            <a:spLocks noGrp="1"/>
          </p:cNvSpPr>
          <p:nvPr>
            <p:ph idx="1"/>
          </p:nvPr>
        </p:nvSpPr>
        <p:spPr>
          <a:xfrm>
            <a:off x="581192" y="692458"/>
            <a:ext cx="11029615" cy="5282892"/>
          </a:xfrm>
        </p:spPr>
        <p:txBody>
          <a:bodyPr>
            <a:normAutofit/>
          </a:bodyPr>
          <a:lstStyle/>
          <a:p>
            <a:r>
              <a:rPr lang="en-US" sz="2800" b="0" i="0" dirty="0">
                <a:solidFill>
                  <a:srgbClr val="222222"/>
                </a:solidFill>
                <a:effectLst/>
                <a:latin typeface="Times New Roman" panose="02020603050405020304" pitchFamily="18" charset="0"/>
                <a:cs typeface="Times New Roman" panose="02020603050405020304" pitchFamily="18" charset="0"/>
              </a:rPr>
              <a:t>The </a:t>
            </a:r>
            <a:r>
              <a:rPr lang="en-US" sz="2800" b="0" i="0" dirty="0">
                <a:solidFill>
                  <a:srgbClr val="F39019"/>
                </a:solidFill>
                <a:effectLst/>
                <a:latin typeface="Times New Roman" panose="02020603050405020304" pitchFamily="18" charset="0"/>
                <a:cs typeface="Times New Roman" panose="02020603050405020304" pitchFamily="18" charset="0"/>
              </a:rPr>
              <a:t>context</a:t>
            </a:r>
            <a:r>
              <a:rPr lang="en-US" sz="2800" b="0" i="0" dirty="0">
                <a:solidFill>
                  <a:srgbClr val="222222"/>
                </a:solidFill>
                <a:effectLst/>
                <a:latin typeface="Times New Roman" panose="02020603050405020304" pitchFamily="18" charset="0"/>
                <a:cs typeface="Times New Roman" panose="02020603050405020304" pitchFamily="18" charset="0"/>
              </a:rPr>
              <a:t> vector turned out to be a bottleneck for these types of models. It made it challenging for the models to deal with long sentences. A solution was proposed in </a:t>
            </a:r>
            <a:r>
              <a:rPr lang="en-US" sz="2800" b="0" i="0" u="none" strike="noStrike" dirty="0" err="1">
                <a:solidFill>
                  <a:srgbClr val="4183C4"/>
                </a:solidFill>
                <a:effectLst/>
                <a:latin typeface="Times New Roman" panose="02020603050405020304" pitchFamily="18" charset="0"/>
                <a:cs typeface="Times New Roman" panose="02020603050405020304" pitchFamily="18" charset="0"/>
                <a:hlinkClick r:id="rId2"/>
              </a:rPr>
              <a:t>Bahdanau</a:t>
            </a:r>
            <a:r>
              <a:rPr lang="en-US" sz="2800" b="0" i="0" u="none" strike="noStrike" dirty="0">
                <a:solidFill>
                  <a:srgbClr val="4183C4"/>
                </a:solidFill>
                <a:effectLst/>
                <a:latin typeface="Times New Roman" panose="02020603050405020304" pitchFamily="18" charset="0"/>
                <a:cs typeface="Times New Roman" panose="02020603050405020304" pitchFamily="18" charset="0"/>
                <a:hlinkClick r:id="rId2"/>
              </a:rPr>
              <a:t> et al., 2014</a:t>
            </a:r>
            <a:r>
              <a:rPr lang="en-US" sz="2800" b="0" i="0" dirty="0">
                <a:solidFill>
                  <a:srgbClr val="222222"/>
                </a:solidFill>
                <a:effectLst/>
                <a:latin typeface="Times New Roman" panose="02020603050405020304" pitchFamily="18" charset="0"/>
                <a:cs typeface="Times New Roman" panose="02020603050405020304" pitchFamily="18" charset="0"/>
              </a:rPr>
              <a:t> and </a:t>
            </a:r>
            <a:r>
              <a:rPr lang="en-US" sz="2800" b="0" i="0" u="none" strike="noStrike" dirty="0">
                <a:solidFill>
                  <a:srgbClr val="4183C4"/>
                </a:solidFill>
                <a:effectLst/>
                <a:latin typeface="Times New Roman" panose="02020603050405020304" pitchFamily="18" charset="0"/>
                <a:cs typeface="Times New Roman" panose="02020603050405020304" pitchFamily="18" charset="0"/>
                <a:hlinkClick r:id="rId3"/>
              </a:rPr>
              <a:t>Luong et al., 2015</a:t>
            </a:r>
            <a:r>
              <a:rPr lang="en-US" sz="2800" b="0" i="0" dirty="0">
                <a:solidFill>
                  <a:srgbClr val="222222"/>
                </a:solidFill>
                <a:effectLst/>
                <a:latin typeface="Times New Roman" panose="02020603050405020304" pitchFamily="18" charset="0"/>
                <a:cs typeface="Times New Roman" panose="02020603050405020304" pitchFamily="18" charset="0"/>
              </a:rPr>
              <a:t>. These papers introduced and refined a technique called “Attention”, which highly improved the quality of machine translation systems. Attention allows the model to focus on the relevant parts of the input sequence as needed.</a:t>
            </a: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7641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0621-9A16-D258-989D-115D18E9F40F}"/>
              </a:ext>
            </a:extLst>
          </p:cNvPr>
          <p:cNvSpPr>
            <a:spLocks noGrp="1"/>
          </p:cNvSpPr>
          <p:nvPr>
            <p:ph type="title"/>
          </p:nvPr>
        </p:nvSpPr>
        <p:spPr/>
        <p:txBody>
          <a:bodyPr/>
          <a:lstStyle/>
          <a:p>
            <a:endParaRPr lang="en-US"/>
          </a:p>
        </p:txBody>
      </p:sp>
      <p:pic>
        <p:nvPicPr>
          <p:cNvPr id="4098" name="Picture 2">
            <a:extLst>
              <a:ext uri="{FF2B5EF4-FFF2-40B4-BE49-F238E27FC236}">
                <a16:creationId xmlns:a16="http://schemas.microsoft.com/office/drawing/2014/main" id="{EF4EB5BC-E945-F663-D5A4-A11EC78B40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3371" y="635485"/>
            <a:ext cx="11029950" cy="30332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BA2C4A-266F-2F5A-CEE9-228AF140D42D}"/>
              </a:ext>
            </a:extLst>
          </p:cNvPr>
          <p:cNvSpPr txBox="1"/>
          <p:nvPr/>
        </p:nvSpPr>
        <p:spPr>
          <a:xfrm>
            <a:off x="621437" y="4012707"/>
            <a:ext cx="10608815" cy="1569660"/>
          </a:xfrm>
          <a:prstGeom prst="rect">
            <a:avLst/>
          </a:prstGeom>
          <a:noFill/>
        </p:spPr>
        <p:txBody>
          <a:bodyPr wrap="square" rtlCol="0">
            <a:spAutoFit/>
          </a:bodyPr>
          <a:lstStyle/>
          <a:p>
            <a:pPr algn="just"/>
            <a:r>
              <a:rPr lang="en-US" sz="2400" b="0" i="0" dirty="0">
                <a:solidFill>
                  <a:schemeClr val="tx2"/>
                </a:solidFill>
                <a:effectLst/>
                <a:latin typeface="Times New Roman" panose="02020603050405020304" pitchFamily="18" charset="0"/>
                <a:cs typeface="Times New Roman" panose="02020603050405020304" pitchFamily="18" charset="0"/>
              </a:rPr>
              <a:t>At time step 7, the attention mechanism enables the decoder to focus on the word "</a:t>
            </a:r>
            <a:r>
              <a:rPr lang="en-US" sz="2400" b="0" i="0" dirty="0" err="1">
                <a:solidFill>
                  <a:schemeClr val="tx2"/>
                </a:solidFill>
                <a:effectLst/>
                <a:latin typeface="Times New Roman" panose="02020603050405020304" pitchFamily="18" charset="0"/>
                <a:cs typeface="Times New Roman" panose="02020603050405020304" pitchFamily="18" charset="0"/>
              </a:rPr>
              <a:t>étudiant</a:t>
            </a:r>
            <a:r>
              <a:rPr lang="en-US" sz="2400" b="0" i="0" dirty="0">
                <a:solidFill>
                  <a:schemeClr val="tx2"/>
                </a:solidFill>
                <a:effectLst/>
                <a:latin typeface="Times New Roman" panose="02020603050405020304" pitchFamily="18" charset="0"/>
                <a:cs typeface="Times New Roman" panose="02020603050405020304" pitchFamily="18" charset="0"/>
              </a:rPr>
              <a:t>" ("student" in </a:t>
            </a:r>
            <a:r>
              <a:rPr lang="en-US" sz="2400" b="0" i="0" dirty="0" err="1">
                <a:solidFill>
                  <a:schemeClr val="tx2"/>
                </a:solidFill>
                <a:effectLst/>
                <a:latin typeface="Times New Roman" panose="02020603050405020304" pitchFamily="18" charset="0"/>
                <a:cs typeface="Times New Roman" panose="02020603050405020304" pitchFamily="18" charset="0"/>
              </a:rPr>
              <a:t>french</a:t>
            </a:r>
            <a:r>
              <a:rPr lang="en-US" sz="2400" b="0" i="0" dirty="0">
                <a:solidFill>
                  <a:schemeClr val="tx2"/>
                </a:solidFill>
                <a:effectLst/>
                <a:latin typeface="Times New Roman" panose="02020603050405020304" pitchFamily="18" charset="0"/>
                <a:cs typeface="Times New Roman" panose="02020603050405020304" pitchFamily="18" charset="0"/>
              </a:rPr>
              <a:t>) before it generates the English translation. This ability to amplify the signal from the relevant part of the input sequence makes attention models produce better results than models without attention.</a:t>
            </a:r>
            <a:endParaRPr lang="en-US"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327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DD8B-9888-D02F-80F1-D7FD30A6B38F}"/>
              </a:ext>
            </a:extLst>
          </p:cNvPr>
          <p:cNvSpPr>
            <a:spLocks noGrp="1"/>
          </p:cNvSpPr>
          <p:nvPr>
            <p:ph type="title"/>
          </p:nvPr>
        </p:nvSpPr>
        <p:spPr/>
        <p:txBody>
          <a:bodyPr/>
          <a:lstStyle/>
          <a:p>
            <a:r>
              <a:rPr lang="en-US" b="0" i="0" dirty="0">
                <a:solidFill>
                  <a:srgbClr val="222222"/>
                </a:solidFill>
                <a:effectLst/>
                <a:latin typeface="Helvetica" panose="020B0604020202020204" pitchFamily="34" charset="0"/>
              </a:rPr>
              <a:t>attention models at this high level of abstraction</a:t>
            </a:r>
            <a:endParaRPr lang="en-US" dirty="0"/>
          </a:p>
        </p:txBody>
      </p:sp>
      <p:sp>
        <p:nvSpPr>
          <p:cNvPr id="3" name="Content Placeholder 2">
            <a:extLst>
              <a:ext uri="{FF2B5EF4-FFF2-40B4-BE49-F238E27FC236}">
                <a16:creationId xmlns:a16="http://schemas.microsoft.com/office/drawing/2014/main" id="{00AE93C0-CF2E-0BFB-90F0-066781124A0F}"/>
              </a:ext>
            </a:extLst>
          </p:cNvPr>
          <p:cNvSpPr>
            <a:spLocks noGrp="1"/>
          </p:cNvSpPr>
          <p:nvPr>
            <p:ph idx="1"/>
          </p:nvPr>
        </p:nvSpPr>
        <p:spPr>
          <a:xfrm>
            <a:off x="581192" y="2938508"/>
            <a:ext cx="11029615" cy="3036841"/>
          </a:xfrm>
        </p:spPr>
        <p:txBody>
          <a:bodyPr>
            <a:normAutofit/>
          </a:bodyPr>
          <a:lstStyle/>
          <a:p>
            <a:r>
              <a:rPr lang="en-US" sz="2000" b="0" i="0" dirty="0">
                <a:solidFill>
                  <a:srgbClr val="222222"/>
                </a:solidFill>
                <a:effectLst/>
                <a:latin typeface="Times New Roman" panose="02020603050405020304" pitchFamily="18" charset="0"/>
                <a:cs typeface="Times New Roman" panose="02020603050405020304" pitchFamily="18" charset="0"/>
              </a:rPr>
              <a:t>First, the </a:t>
            </a:r>
            <a:r>
              <a:rPr lang="en-US" sz="2000" b="0" i="0" dirty="0">
                <a:solidFill>
                  <a:srgbClr val="70BF41"/>
                </a:solidFill>
                <a:effectLst/>
                <a:latin typeface="Times New Roman" panose="02020603050405020304" pitchFamily="18" charset="0"/>
                <a:cs typeface="Times New Roman" panose="02020603050405020304" pitchFamily="18" charset="0"/>
              </a:rPr>
              <a:t>encoder</a:t>
            </a:r>
            <a:r>
              <a:rPr lang="en-US" sz="2000" b="0" i="0" dirty="0">
                <a:solidFill>
                  <a:srgbClr val="222222"/>
                </a:solidFill>
                <a:effectLst/>
                <a:latin typeface="Times New Roman" panose="02020603050405020304" pitchFamily="18" charset="0"/>
                <a:cs typeface="Times New Roman" panose="02020603050405020304" pitchFamily="18" charset="0"/>
              </a:rPr>
              <a:t> passes a lot more data to the </a:t>
            </a:r>
            <a:r>
              <a:rPr lang="en-US" sz="2000" b="0" i="0" dirty="0">
                <a:solidFill>
                  <a:srgbClr val="B36AE2"/>
                </a:solidFill>
                <a:effectLst/>
                <a:latin typeface="Times New Roman" panose="02020603050405020304" pitchFamily="18" charset="0"/>
                <a:cs typeface="Times New Roman" panose="02020603050405020304" pitchFamily="18" charset="0"/>
              </a:rPr>
              <a:t>decoder</a:t>
            </a:r>
            <a:r>
              <a:rPr lang="en-US" sz="2000" b="0" i="0" dirty="0">
                <a:solidFill>
                  <a:srgbClr val="222222"/>
                </a:solidFill>
                <a:effectLst/>
                <a:latin typeface="Times New Roman" panose="02020603050405020304" pitchFamily="18" charset="0"/>
                <a:cs typeface="Times New Roman" panose="02020603050405020304" pitchFamily="18" charset="0"/>
              </a:rPr>
              <a:t>. Instead of passing the last hidden state of the encoding stage, the </a:t>
            </a:r>
            <a:r>
              <a:rPr lang="en-US" sz="2000" b="0" i="0" dirty="0">
                <a:solidFill>
                  <a:srgbClr val="70BF41"/>
                </a:solidFill>
                <a:effectLst/>
                <a:latin typeface="Times New Roman" panose="02020603050405020304" pitchFamily="18" charset="0"/>
                <a:cs typeface="Times New Roman" panose="02020603050405020304" pitchFamily="18" charset="0"/>
              </a:rPr>
              <a:t>encoder</a:t>
            </a:r>
            <a:r>
              <a:rPr lang="en-US" sz="2000" b="0" i="0" dirty="0">
                <a:solidFill>
                  <a:srgbClr val="222222"/>
                </a:solidFill>
                <a:effectLst/>
                <a:latin typeface="Times New Roman" panose="02020603050405020304" pitchFamily="18" charset="0"/>
                <a:cs typeface="Times New Roman" panose="02020603050405020304" pitchFamily="18" charset="0"/>
              </a:rPr>
              <a:t> passes </a:t>
            </a:r>
            <a:r>
              <a:rPr lang="en-US" sz="2000" b="0" i="1" dirty="0">
                <a:solidFill>
                  <a:srgbClr val="222222"/>
                </a:solidFill>
                <a:effectLst/>
                <a:latin typeface="Times New Roman" panose="02020603050405020304" pitchFamily="18" charset="0"/>
                <a:cs typeface="Times New Roman" panose="02020603050405020304" pitchFamily="18" charset="0"/>
              </a:rPr>
              <a:t>all</a:t>
            </a:r>
            <a:r>
              <a:rPr lang="en-US" sz="2000" b="0" i="0" dirty="0">
                <a:solidFill>
                  <a:srgbClr val="222222"/>
                </a:solidFill>
                <a:effectLst/>
                <a:latin typeface="Times New Roman" panose="02020603050405020304" pitchFamily="18" charset="0"/>
                <a:cs typeface="Times New Roman" panose="02020603050405020304" pitchFamily="18" charset="0"/>
              </a:rPr>
              <a:t> the </a:t>
            </a:r>
            <a:r>
              <a:rPr lang="en-US" sz="2000" b="0" i="0" dirty="0">
                <a:solidFill>
                  <a:srgbClr val="F39019"/>
                </a:solidFill>
                <a:effectLst/>
                <a:latin typeface="Times New Roman" panose="02020603050405020304" pitchFamily="18" charset="0"/>
                <a:cs typeface="Times New Roman" panose="02020603050405020304" pitchFamily="18" charset="0"/>
              </a:rPr>
              <a:t>hidden states</a:t>
            </a:r>
            <a:r>
              <a:rPr lang="en-US" sz="2000" b="0" i="0" dirty="0">
                <a:solidFill>
                  <a:srgbClr val="222222"/>
                </a:solidFill>
                <a:effectLst/>
                <a:latin typeface="Times New Roman" panose="02020603050405020304" pitchFamily="18" charset="0"/>
                <a:cs typeface="Times New Roman" panose="02020603050405020304" pitchFamily="18" charset="0"/>
              </a:rPr>
              <a:t> to the </a:t>
            </a:r>
            <a:r>
              <a:rPr lang="en-US" sz="2000" b="0" i="0" dirty="0">
                <a:solidFill>
                  <a:srgbClr val="B36AE2"/>
                </a:solidFill>
                <a:effectLst/>
                <a:latin typeface="Times New Roman" panose="02020603050405020304" pitchFamily="18" charset="0"/>
                <a:cs typeface="Times New Roman" panose="02020603050405020304" pitchFamily="18" charset="0"/>
              </a:rPr>
              <a:t>decoder</a:t>
            </a:r>
            <a:r>
              <a:rPr lang="en-US" sz="2000" b="0" i="0" dirty="0">
                <a:solidFill>
                  <a:srgbClr val="222222"/>
                </a:solidFill>
                <a:effectLst/>
                <a:latin typeface="Times New Roman" panose="02020603050405020304" pitchFamily="18" charset="0"/>
                <a:cs typeface="Times New Roman" panose="02020603050405020304" pitchFamily="18" charset="0"/>
              </a:rPr>
              <a:t>:</a:t>
            </a: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4" name="seq2seq_7">
            <a:hlinkClick r:id="" action="ppaction://media"/>
            <a:extLst>
              <a:ext uri="{FF2B5EF4-FFF2-40B4-BE49-F238E27FC236}">
                <a16:creationId xmlns:a16="http://schemas.microsoft.com/office/drawing/2014/main" id="{F87A0E03-658A-4E11-C795-C45EDE0DB4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7149" y="2687055"/>
            <a:ext cx="9510944" cy="4170945"/>
          </a:xfrm>
          <a:prstGeom prst="rect">
            <a:avLst/>
          </a:prstGeom>
        </p:spPr>
      </p:pic>
    </p:spTree>
    <p:extLst>
      <p:ext uri="{BB962C8B-B14F-4D97-AF65-F5344CB8AC3E}">
        <p14:creationId xmlns:p14="http://schemas.microsoft.com/office/powerpoint/2010/main" val="21333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1092AA-C0A7-FF05-6E9C-3ED798872AC8}"/>
              </a:ext>
            </a:extLst>
          </p:cNvPr>
          <p:cNvSpPr>
            <a:spLocks noGrp="1"/>
          </p:cNvSpPr>
          <p:nvPr>
            <p:ph idx="1"/>
          </p:nvPr>
        </p:nvSpPr>
        <p:spPr>
          <a:xfrm>
            <a:off x="581192" y="532661"/>
            <a:ext cx="11029615" cy="5442690"/>
          </a:xfrm>
        </p:spPr>
        <p:txBody>
          <a:bodyPr>
            <a:normAutofit/>
          </a:bodyPr>
          <a:lstStyle/>
          <a:p>
            <a:r>
              <a:rPr lang="en-US" sz="1800" b="0" i="0" dirty="0">
                <a:solidFill>
                  <a:srgbClr val="222222"/>
                </a:solidFill>
                <a:effectLst/>
                <a:latin typeface="Helvetica" panose="020B0604020202020204" pitchFamily="34" charset="0"/>
              </a:rPr>
              <a:t>Second, an attention </a:t>
            </a:r>
            <a:r>
              <a:rPr lang="en-US" sz="1800" b="0" i="0" dirty="0">
                <a:solidFill>
                  <a:srgbClr val="B36AE2"/>
                </a:solidFill>
                <a:effectLst/>
                <a:latin typeface="Helvetica" panose="020B0604020202020204" pitchFamily="34" charset="0"/>
              </a:rPr>
              <a:t>decoder</a:t>
            </a:r>
            <a:r>
              <a:rPr lang="en-US" sz="1800" b="0" i="0" dirty="0">
                <a:solidFill>
                  <a:srgbClr val="222222"/>
                </a:solidFill>
                <a:effectLst/>
                <a:latin typeface="Helvetica" panose="020B0604020202020204" pitchFamily="34" charset="0"/>
              </a:rPr>
              <a:t> does an extra step before producing its output. In order to focus on the parts of the input that are relevant to this decoding time step, the </a:t>
            </a:r>
            <a:r>
              <a:rPr lang="en-US" sz="1800" b="0" i="0" dirty="0">
                <a:solidFill>
                  <a:srgbClr val="B36AE2"/>
                </a:solidFill>
                <a:effectLst/>
                <a:latin typeface="Helvetica" panose="020B0604020202020204" pitchFamily="34" charset="0"/>
              </a:rPr>
              <a:t>decoder</a:t>
            </a:r>
            <a:r>
              <a:rPr lang="en-US" sz="1800" b="0" i="0" dirty="0">
                <a:solidFill>
                  <a:srgbClr val="222222"/>
                </a:solidFill>
                <a:effectLst/>
                <a:latin typeface="Helvetica" panose="020B0604020202020204" pitchFamily="34" charset="0"/>
              </a:rPr>
              <a:t> does the following:</a:t>
            </a:r>
          </a:p>
          <a:p>
            <a:endParaRPr lang="en-US" sz="1800" b="0" i="0" dirty="0">
              <a:solidFill>
                <a:srgbClr val="222222"/>
              </a:solidFill>
              <a:effectLst/>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p>
        </p:txBody>
      </p:sp>
      <p:pic>
        <p:nvPicPr>
          <p:cNvPr id="5" name="Picture 4">
            <a:extLst>
              <a:ext uri="{FF2B5EF4-FFF2-40B4-BE49-F238E27FC236}">
                <a16:creationId xmlns:a16="http://schemas.microsoft.com/office/drawing/2014/main" id="{5DF2F046-FC23-6C79-62E1-E98619AC9958}"/>
              </a:ext>
            </a:extLst>
          </p:cNvPr>
          <p:cNvPicPr>
            <a:picLocks noChangeAspect="1"/>
          </p:cNvPicPr>
          <p:nvPr/>
        </p:nvPicPr>
        <p:blipFill>
          <a:blip r:embed="rId4"/>
          <a:stretch>
            <a:fillRect/>
          </a:stretch>
        </p:blipFill>
        <p:spPr>
          <a:xfrm>
            <a:off x="674149" y="1293780"/>
            <a:ext cx="11163300" cy="1571625"/>
          </a:xfrm>
          <a:prstGeom prst="rect">
            <a:avLst/>
          </a:prstGeom>
        </p:spPr>
      </p:pic>
      <p:pic>
        <p:nvPicPr>
          <p:cNvPr id="6" name="attention_process">
            <a:hlinkClick r:id="" action="ppaction://media"/>
            <a:extLst>
              <a:ext uri="{FF2B5EF4-FFF2-40B4-BE49-F238E27FC236}">
                <a16:creationId xmlns:a16="http://schemas.microsoft.com/office/drawing/2014/main" id="{3C0DE537-5824-8F65-1AEC-576DCBCAA7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814221"/>
            <a:ext cx="11816179" cy="3932654"/>
          </a:xfrm>
          <a:prstGeom prst="rect">
            <a:avLst/>
          </a:prstGeom>
        </p:spPr>
      </p:pic>
    </p:spTree>
    <p:extLst>
      <p:ext uri="{BB962C8B-B14F-4D97-AF65-F5344CB8AC3E}">
        <p14:creationId xmlns:p14="http://schemas.microsoft.com/office/powerpoint/2010/main" val="328177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E7CC-929D-6B17-6FF8-DFDC5E106AB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69441C4-F0EF-198B-568C-C6917036C2EB}"/>
              </a:ext>
            </a:extLst>
          </p:cNvPr>
          <p:cNvPicPr>
            <a:picLocks noGrp="1" noChangeAspect="1"/>
          </p:cNvPicPr>
          <p:nvPr>
            <p:ph idx="1"/>
          </p:nvPr>
        </p:nvPicPr>
        <p:blipFill>
          <a:blip r:embed="rId2"/>
          <a:stretch>
            <a:fillRect/>
          </a:stretch>
        </p:blipFill>
        <p:spPr>
          <a:xfrm>
            <a:off x="239309" y="2047178"/>
            <a:ext cx="11952691" cy="3767696"/>
          </a:xfrm>
        </p:spPr>
      </p:pic>
    </p:spTree>
    <p:extLst>
      <p:ext uri="{BB962C8B-B14F-4D97-AF65-F5344CB8AC3E}">
        <p14:creationId xmlns:p14="http://schemas.microsoft.com/office/powerpoint/2010/main" val="1668598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7A36-C413-369A-0BF6-24696B717B11}"/>
              </a:ext>
            </a:extLst>
          </p:cNvPr>
          <p:cNvSpPr>
            <a:spLocks noGrp="1"/>
          </p:cNvSpPr>
          <p:nvPr>
            <p:ph type="title"/>
          </p:nvPr>
        </p:nvSpPr>
        <p:spPr/>
        <p:txBody>
          <a:bodyPr/>
          <a:lstStyle/>
          <a:p>
            <a:r>
              <a:rPr lang="en-US" dirty="0"/>
              <a:t> </a:t>
            </a:r>
          </a:p>
        </p:txBody>
      </p:sp>
      <p:pic>
        <p:nvPicPr>
          <p:cNvPr id="4" name="attention_tensor_dance">
            <a:hlinkClick r:id="" action="ppaction://media"/>
            <a:extLst>
              <a:ext uri="{FF2B5EF4-FFF2-40B4-BE49-F238E27FC236}">
                <a16:creationId xmlns:a16="http://schemas.microsoft.com/office/drawing/2014/main" id="{2BBF2379-75B1-0F12-64AD-220B2F04A4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331" y="-267023"/>
            <a:ext cx="11864620" cy="6525255"/>
          </a:xfrm>
        </p:spPr>
      </p:pic>
    </p:spTree>
    <p:extLst>
      <p:ext uri="{BB962C8B-B14F-4D97-AF65-F5344CB8AC3E}">
        <p14:creationId xmlns:p14="http://schemas.microsoft.com/office/powerpoint/2010/main" val="189834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D03F-6E56-3FBA-F418-B666E6559723}"/>
              </a:ext>
            </a:extLst>
          </p:cNvPr>
          <p:cNvSpPr>
            <a:spLocks noGrp="1"/>
          </p:cNvSpPr>
          <p:nvPr>
            <p:ph type="title"/>
          </p:nvPr>
        </p:nvSpPr>
        <p:spPr/>
        <p:txBody>
          <a:bodyPr>
            <a:normAutofit fontScale="90000"/>
          </a:bodyPr>
          <a:lstStyle/>
          <a:p>
            <a:r>
              <a:rPr lang="en-US" b="0" i="0" dirty="0">
                <a:solidFill>
                  <a:srgbClr val="222222"/>
                </a:solidFill>
                <a:effectLst/>
                <a:latin typeface="Helvetica" panose="020B0604020202020204" pitchFamily="34" charset="0"/>
              </a:rPr>
              <a:t>This is another way to look at which part of the input sentence we’re paying attention to at each decoding step:</a:t>
            </a:r>
            <a:endParaRPr lang="en-US" dirty="0"/>
          </a:p>
        </p:txBody>
      </p:sp>
      <p:pic>
        <p:nvPicPr>
          <p:cNvPr id="4" name="seq2seq_9">
            <a:hlinkClick r:id="" action="ppaction://media"/>
            <a:extLst>
              <a:ext uri="{FF2B5EF4-FFF2-40B4-BE49-F238E27FC236}">
                <a16:creationId xmlns:a16="http://schemas.microsoft.com/office/drawing/2014/main" id="{0E1A7C8D-2493-A5D3-3509-F53F8325534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19" y="2016359"/>
            <a:ext cx="11123720" cy="4841641"/>
          </a:xfrm>
        </p:spPr>
      </p:pic>
    </p:spTree>
    <p:extLst>
      <p:ext uri="{BB962C8B-B14F-4D97-AF65-F5344CB8AC3E}">
        <p14:creationId xmlns:p14="http://schemas.microsoft.com/office/powerpoint/2010/main" val="214047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CA693-C129-C4C1-E43B-ADDCA592DC4E}"/>
              </a:ext>
            </a:extLst>
          </p:cNvPr>
          <p:cNvSpPr>
            <a:spLocks noGrp="1"/>
          </p:cNvSpPr>
          <p:nvPr>
            <p:ph type="title"/>
          </p:nvPr>
        </p:nvSpPr>
        <p:spPr>
          <a:xfrm>
            <a:off x="581192" y="702156"/>
            <a:ext cx="11029616" cy="774306"/>
          </a:xfrm>
        </p:spPr>
        <p:txBody>
          <a:bodyPr/>
          <a:lstStyle/>
          <a:p>
            <a:r>
              <a:rPr lang="en-US" dirty="0"/>
              <a:t>encoder-decoder</a:t>
            </a:r>
          </a:p>
        </p:txBody>
      </p:sp>
      <p:sp>
        <p:nvSpPr>
          <p:cNvPr id="3" name="Content Placeholder 2">
            <a:extLst>
              <a:ext uri="{FF2B5EF4-FFF2-40B4-BE49-F238E27FC236}">
                <a16:creationId xmlns:a16="http://schemas.microsoft.com/office/drawing/2014/main" id="{9BD3438E-4881-5B6D-4AD5-C4984DDC0EE4}"/>
              </a:ext>
            </a:extLst>
          </p:cNvPr>
          <p:cNvSpPr>
            <a:spLocks noGrp="1"/>
          </p:cNvSpPr>
          <p:nvPr>
            <p:ph idx="1"/>
          </p:nvPr>
        </p:nvSpPr>
        <p:spPr/>
        <p:txBody>
          <a:bodyPr>
            <a:noAutofit/>
          </a:bodyPr>
          <a:lstStyle/>
          <a:p>
            <a:r>
              <a:rPr lang="en-US" sz="1800" dirty="0">
                <a:latin typeface="Times New Roman" panose="02020603050405020304" pitchFamily="18" charset="0"/>
                <a:cs typeface="Times New Roman" panose="02020603050405020304" pitchFamily="18" charset="0"/>
              </a:rPr>
              <a:t>The standard algorithm for MT is the encoder-decoder network, also called the sequence to sequence network, an architecture that can be implemented with RNNs or with Transformers.</a:t>
            </a:r>
          </a:p>
          <a:p>
            <a:r>
              <a:rPr lang="en-US" sz="1800" dirty="0">
                <a:latin typeface="Times New Roman" panose="02020603050405020304" pitchFamily="18" charset="0"/>
                <a:cs typeface="Times New Roman" panose="02020603050405020304" pitchFamily="18" charset="0"/>
              </a:rPr>
              <a:t>RNN or Transformer architecture can be used to do classification or sequence labeling (for example to assign each word in an input sentence with a part-of-speech, or with a named entity tag)</a:t>
            </a:r>
          </a:p>
          <a:p>
            <a:r>
              <a:rPr lang="en-US" sz="1800" dirty="0">
                <a:latin typeface="Times New Roman" panose="02020603050405020304" pitchFamily="18" charset="0"/>
                <a:cs typeface="Times New Roman" panose="02020603050405020304" pitchFamily="18" charset="0"/>
              </a:rPr>
              <a:t>The output sequence is a complex function of the entire input sequencer;</a:t>
            </a:r>
          </a:p>
          <a:p>
            <a:r>
              <a:rPr lang="en-US" sz="1800" dirty="0">
                <a:latin typeface="Times New Roman" panose="02020603050405020304" pitchFamily="18" charset="0"/>
                <a:cs typeface="Times New Roman" panose="02020603050405020304" pitchFamily="18" charset="0"/>
              </a:rPr>
              <a:t>The words of the target language don’t necessarily agree with the words of the source language in number or order.</a:t>
            </a:r>
          </a:p>
          <a:p>
            <a:r>
              <a:rPr lang="en-US" sz="1800" dirty="0">
                <a:latin typeface="Times New Roman" panose="02020603050405020304" pitchFamily="18" charset="0"/>
                <a:cs typeface="Times New Roman" panose="02020603050405020304" pitchFamily="18" charset="0"/>
              </a:rPr>
              <a:t>Note that the elements of the sentences are in very different places in the different languages. In English, the verb is in the middle of the sentence, while in Japanese, the verb kaita comes at the end. The Japanese sentence doesn’t require the pronoun he, while English does</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2E68656-31BB-4675-149B-FF9014E576B1}"/>
              </a:ext>
            </a:extLst>
          </p:cNvPr>
          <p:cNvPicPr>
            <a:picLocks noChangeAspect="1"/>
          </p:cNvPicPr>
          <p:nvPr/>
        </p:nvPicPr>
        <p:blipFill>
          <a:blip r:embed="rId2"/>
          <a:stretch>
            <a:fillRect/>
          </a:stretch>
        </p:blipFill>
        <p:spPr>
          <a:xfrm>
            <a:off x="1516789" y="5277724"/>
            <a:ext cx="5815189" cy="1435849"/>
          </a:xfrm>
          <a:prstGeom prst="rect">
            <a:avLst/>
          </a:prstGeom>
        </p:spPr>
      </p:pic>
    </p:spTree>
    <p:extLst>
      <p:ext uri="{BB962C8B-B14F-4D97-AF65-F5344CB8AC3E}">
        <p14:creationId xmlns:p14="http://schemas.microsoft.com/office/powerpoint/2010/main" val="1370218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401C97-74BC-EE06-61E2-D670A7356C77}"/>
              </a:ext>
            </a:extLst>
          </p:cNvPr>
          <p:cNvSpPr>
            <a:spLocks noGrp="1"/>
          </p:cNvSpPr>
          <p:nvPr>
            <p:ph idx="1"/>
          </p:nvPr>
        </p:nvSpPr>
        <p:spPr>
          <a:xfrm>
            <a:off x="581192" y="284085"/>
            <a:ext cx="11029615" cy="5691265"/>
          </a:xfrm>
        </p:spPr>
        <p:txBody>
          <a:bodyPr>
            <a:normAutofit/>
          </a:bodyPr>
          <a:lstStyle/>
          <a:p>
            <a:endParaRPr lang="en-US" sz="1800" b="0" i="0" dirty="0">
              <a:solidFill>
                <a:srgbClr val="222222"/>
              </a:solidFill>
              <a:effectLst/>
              <a:latin typeface="Helvetica" panose="020B0604020202020204" pitchFamily="34" charset="0"/>
            </a:endParaRPr>
          </a:p>
          <a:p>
            <a:r>
              <a:rPr lang="en-US" sz="1800" b="0" i="0" dirty="0">
                <a:solidFill>
                  <a:srgbClr val="222222"/>
                </a:solidFill>
                <a:effectLst/>
                <a:latin typeface="Helvetica" panose="020B0604020202020204" pitchFamily="34" charset="0"/>
              </a:rPr>
              <a:t>Note that the model isn’t just mindless aligning the first word at the output with the first word from the input. It actually learned from the training phase how to align words in that language pair (French and English in our example). An example for how precise this mechanism can be comes from the attention papers listed above:</a:t>
            </a: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solidFill>
                <a:srgbClr val="222222"/>
              </a:solidFill>
              <a:latin typeface="Helvetica" panose="020B0604020202020204" pitchFamily="34" charset="0"/>
            </a:endParaRPr>
          </a:p>
          <a:p>
            <a:endParaRPr lang="en-US" sz="1800" dirty="0"/>
          </a:p>
        </p:txBody>
      </p:sp>
      <p:pic>
        <p:nvPicPr>
          <p:cNvPr id="5122" name="Picture 2">
            <a:extLst>
              <a:ext uri="{FF2B5EF4-FFF2-40B4-BE49-F238E27FC236}">
                <a16:creationId xmlns:a16="http://schemas.microsoft.com/office/drawing/2014/main" id="{BA8EC541-E8D3-19A1-D60A-88FC00CFA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911" y="1775533"/>
            <a:ext cx="5049940" cy="51534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259B34-BE5F-B78E-61C9-83C5A5F4BB4B}"/>
              </a:ext>
            </a:extLst>
          </p:cNvPr>
          <p:cNvSpPr txBox="1"/>
          <p:nvPr/>
        </p:nvSpPr>
        <p:spPr>
          <a:xfrm>
            <a:off x="6400801" y="3515558"/>
            <a:ext cx="5353235" cy="1938992"/>
          </a:xfrm>
          <a:prstGeom prst="rect">
            <a:avLst/>
          </a:prstGeom>
          <a:noFill/>
        </p:spPr>
        <p:txBody>
          <a:bodyPr wrap="square" rtlCol="0">
            <a:spAutoFit/>
          </a:bodyPr>
          <a:lstStyle/>
          <a:p>
            <a:pPr algn="just"/>
            <a:r>
              <a:rPr lang="en-US" sz="2000" b="0" i="0" dirty="0">
                <a:solidFill>
                  <a:schemeClr val="tx2"/>
                </a:solidFill>
                <a:effectLst/>
                <a:latin typeface="Times New Roman" panose="02020603050405020304" pitchFamily="18" charset="0"/>
                <a:cs typeface="Times New Roman" panose="02020603050405020304" pitchFamily="18" charset="0"/>
              </a:rPr>
              <a:t>You can see how the model paid attention correctly when </a:t>
            </a:r>
            <a:r>
              <a:rPr lang="en-US" sz="2000" b="0" i="0" dirty="0" err="1">
                <a:solidFill>
                  <a:schemeClr val="tx2"/>
                </a:solidFill>
                <a:effectLst/>
                <a:latin typeface="Times New Roman" panose="02020603050405020304" pitchFamily="18" charset="0"/>
                <a:cs typeface="Times New Roman" panose="02020603050405020304" pitchFamily="18" charset="0"/>
              </a:rPr>
              <a:t>outputing</a:t>
            </a:r>
            <a:r>
              <a:rPr lang="en-US" sz="2000" b="0" i="0" dirty="0">
                <a:solidFill>
                  <a:schemeClr val="tx2"/>
                </a:solidFill>
                <a:effectLst/>
                <a:latin typeface="Times New Roman" panose="02020603050405020304" pitchFamily="18" charset="0"/>
                <a:cs typeface="Times New Roman" panose="02020603050405020304" pitchFamily="18" charset="0"/>
              </a:rPr>
              <a:t> "European Economic Area". In French, the order of these words is reversed ("</a:t>
            </a:r>
            <a:r>
              <a:rPr lang="en-US" sz="2000" b="0" i="0" dirty="0" err="1">
                <a:solidFill>
                  <a:schemeClr val="tx2"/>
                </a:solidFill>
                <a:effectLst/>
                <a:latin typeface="Times New Roman" panose="02020603050405020304" pitchFamily="18" charset="0"/>
                <a:cs typeface="Times New Roman" panose="02020603050405020304" pitchFamily="18" charset="0"/>
              </a:rPr>
              <a:t>européenne</a:t>
            </a:r>
            <a:r>
              <a:rPr lang="en-US" sz="2000" b="0" i="0" dirty="0">
                <a:solidFill>
                  <a:schemeClr val="tx2"/>
                </a:solidFill>
                <a:effectLst/>
                <a:latin typeface="Times New Roman" panose="02020603050405020304" pitchFamily="18" charset="0"/>
                <a:cs typeface="Times New Roman" panose="02020603050405020304" pitchFamily="18" charset="0"/>
              </a:rPr>
              <a:t> </a:t>
            </a:r>
            <a:r>
              <a:rPr lang="en-US" sz="2000" b="0" i="0" dirty="0" err="1">
                <a:solidFill>
                  <a:schemeClr val="tx2"/>
                </a:solidFill>
                <a:effectLst/>
                <a:latin typeface="Times New Roman" panose="02020603050405020304" pitchFamily="18" charset="0"/>
                <a:cs typeface="Times New Roman" panose="02020603050405020304" pitchFamily="18" charset="0"/>
              </a:rPr>
              <a:t>économique</a:t>
            </a:r>
            <a:r>
              <a:rPr lang="en-US" sz="2000" b="0" i="0" dirty="0">
                <a:solidFill>
                  <a:schemeClr val="tx2"/>
                </a:solidFill>
                <a:effectLst/>
                <a:latin typeface="Times New Roman" panose="02020603050405020304" pitchFamily="18" charset="0"/>
                <a:cs typeface="Times New Roman" panose="02020603050405020304" pitchFamily="18" charset="0"/>
              </a:rPr>
              <a:t> zone") as compared to English. Every other word in the sentence is in similar order.</a:t>
            </a:r>
            <a:endParaRPr lang="en-US" sz="20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2638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2B7C-A513-3610-3743-77BB96AF7575}"/>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FF8D07DA-0928-7AE0-D807-AE790DCF2D26}"/>
              </a:ext>
            </a:extLst>
          </p:cNvPr>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https://github.com/tensorflow/nmt</a:t>
            </a:r>
          </a:p>
          <a:p>
            <a:r>
              <a:rPr lang="en-US" sz="2800" dirty="0">
                <a:latin typeface="Times New Roman" panose="02020603050405020304" pitchFamily="18" charset="0"/>
                <a:cs typeface="Times New Roman" panose="02020603050405020304" pitchFamily="18" charset="0"/>
              </a:rPr>
              <a:t>https://jalammar.github.io/visualizing-neural-machine-translation-mechanics-of-seq2seq-models-with-attention/</a:t>
            </a:r>
          </a:p>
        </p:txBody>
      </p:sp>
    </p:spTree>
    <p:extLst>
      <p:ext uri="{BB962C8B-B14F-4D97-AF65-F5344CB8AC3E}">
        <p14:creationId xmlns:p14="http://schemas.microsoft.com/office/powerpoint/2010/main" val="315585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7B70-FF33-2278-78D2-76C997A33E05}"/>
              </a:ext>
            </a:extLst>
          </p:cNvPr>
          <p:cNvSpPr>
            <a:spLocks noGrp="1"/>
          </p:cNvSpPr>
          <p:nvPr>
            <p:ph type="title"/>
          </p:nvPr>
        </p:nvSpPr>
        <p:spPr/>
        <p:txBody>
          <a:bodyPr/>
          <a:lstStyle/>
          <a:p>
            <a:r>
              <a:rPr lang="en-US" dirty="0"/>
              <a:t>encoder-decoder</a:t>
            </a:r>
            <a:endParaRPr lang="en-US" b="1" dirty="0"/>
          </a:p>
        </p:txBody>
      </p:sp>
      <p:sp>
        <p:nvSpPr>
          <p:cNvPr id="3" name="Content Placeholder 2">
            <a:extLst>
              <a:ext uri="{FF2B5EF4-FFF2-40B4-BE49-F238E27FC236}">
                <a16:creationId xmlns:a16="http://schemas.microsoft.com/office/drawing/2014/main" id="{BFC367DC-3347-8F73-644C-AEE5CB0A6B63}"/>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Encoder-decoder networks are very successful at handling these sorts of complicated cases of sequence mappings.</a:t>
            </a:r>
          </a:p>
          <a:p>
            <a:r>
              <a:rPr lang="en-US" sz="2000" dirty="0">
                <a:latin typeface="Times New Roman" panose="02020603050405020304" pitchFamily="18" charset="0"/>
                <a:cs typeface="Times New Roman" panose="02020603050405020304" pitchFamily="18" charset="0"/>
              </a:rPr>
              <a:t> Indeed, the encoder-decoder algorithm is not just for MT; it’s the state of the art for many other tasks where complex mappings between two sequences are involved.</a:t>
            </a:r>
          </a:p>
          <a:p>
            <a:pPr lvl="1"/>
            <a:r>
              <a:rPr lang="en-US" sz="1800" dirty="0">
                <a:latin typeface="Times New Roman" panose="02020603050405020304" pitchFamily="18" charset="0"/>
                <a:cs typeface="Times New Roman" panose="02020603050405020304" pitchFamily="18" charset="0"/>
              </a:rPr>
              <a:t>Summarization,</a:t>
            </a:r>
          </a:p>
          <a:p>
            <a:pPr lvl="1"/>
            <a:r>
              <a:rPr lang="en-US" sz="1800" dirty="0">
                <a:latin typeface="Times New Roman" panose="02020603050405020304" pitchFamily="18" charset="0"/>
                <a:cs typeface="Times New Roman" panose="02020603050405020304" pitchFamily="18" charset="0"/>
              </a:rPr>
              <a:t>Classification</a:t>
            </a:r>
          </a:p>
          <a:p>
            <a:pPr lvl="1"/>
            <a:r>
              <a:rPr lang="en-US" sz="1800" dirty="0">
                <a:latin typeface="Times New Roman" panose="02020603050405020304" pitchFamily="18" charset="0"/>
                <a:cs typeface="Times New Roman" panose="02020603050405020304" pitchFamily="18" charset="0"/>
              </a:rPr>
              <a:t>Text generation</a:t>
            </a:r>
          </a:p>
        </p:txBody>
      </p:sp>
    </p:spTree>
    <p:extLst>
      <p:ext uri="{BB962C8B-B14F-4D97-AF65-F5344CB8AC3E}">
        <p14:creationId xmlns:p14="http://schemas.microsoft.com/office/powerpoint/2010/main" val="1955259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48AC-782B-4EE6-89CC-122861D2B3D8}"/>
              </a:ext>
            </a:extLst>
          </p:cNvPr>
          <p:cNvSpPr>
            <a:spLocks noGrp="1"/>
          </p:cNvSpPr>
          <p:nvPr>
            <p:ph type="title"/>
          </p:nvPr>
        </p:nvSpPr>
        <p:spPr/>
        <p:txBody>
          <a:bodyPr/>
          <a:lstStyle/>
          <a:p>
            <a:r>
              <a:rPr lang="en-US" dirty="0"/>
              <a:t>Language Divergences and Typology</a:t>
            </a:r>
          </a:p>
        </p:txBody>
      </p:sp>
      <p:sp>
        <p:nvSpPr>
          <p:cNvPr id="3" name="Content Placeholder 2">
            <a:extLst>
              <a:ext uri="{FF2B5EF4-FFF2-40B4-BE49-F238E27FC236}">
                <a16:creationId xmlns:a16="http://schemas.microsoft.com/office/drawing/2014/main" id="{58DE8787-AB44-DCD2-CE8A-335EA5AE3EC3}"/>
              </a:ext>
            </a:extLst>
          </p:cNvPr>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Some aspects of human language seem to be universal holding true for every language, or are statistical universals, holding true for most languages. </a:t>
            </a:r>
          </a:p>
          <a:p>
            <a:r>
              <a:rPr lang="en-US" sz="2400" dirty="0">
                <a:latin typeface="Times New Roman" panose="02020603050405020304" pitchFamily="18" charset="0"/>
                <a:cs typeface="Times New Roman" panose="02020603050405020304" pitchFamily="18" charset="0"/>
              </a:rPr>
              <a:t>Every language, for example, seems to have words for referring to people, for talking about eating and drinking, for being polite or not. </a:t>
            </a:r>
          </a:p>
          <a:p>
            <a:r>
              <a:rPr lang="en-US" sz="2400" dirty="0">
                <a:latin typeface="Times New Roman" panose="02020603050405020304" pitchFamily="18" charset="0"/>
                <a:cs typeface="Times New Roman" panose="02020603050405020304" pitchFamily="18" charset="0"/>
              </a:rPr>
              <a:t>There are also structural linguistic universals; for example, every language seems to have nouns and verbs.</a:t>
            </a:r>
          </a:p>
          <a:p>
            <a:r>
              <a:rPr lang="en-US" sz="2400" dirty="0">
                <a:latin typeface="Times New Roman" panose="02020603050405020304" pitchFamily="18" charset="0"/>
                <a:cs typeface="Times New Roman" panose="02020603050405020304" pitchFamily="18" charset="0"/>
              </a:rPr>
              <a:t>Has ways to ask questions, or issue commands, linguistic mechanisms for indicating agreement or disagreement.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6096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61A0-DFAF-EF5E-33B2-6D912DDF386F}"/>
              </a:ext>
            </a:extLst>
          </p:cNvPr>
          <p:cNvSpPr>
            <a:spLocks noGrp="1"/>
          </p:cNvSpPr>
          <p:nvPr>
            <p:ph type="title"/>
          </p:nvPr>
        </p:nvSpPr>
        <p:spPr/>
        <p:txBody>
          <a:bodyPr/>
          <a:lstStyle/>
          <a:p>
            <a:r>
              <a:rPr lang="en-US" dirty="0"/>
              <a:t>Translation divergence</a:t>
            </a:r>
          </a:p>
        </p:txBody>
      </p:sp>
      <p:sp>
        <p:nvSpPr>
          <p:cNvPr id="3" name="Content Placeholder 2">
            <a:extLst>
              <a:ext uri="{FF2B5EF4-FFF2-40B4-BE49-F238E27FC236}">
                <a16:creationId xmlns:a16="http://schemas.microsoft.com/office/drawing/2014/main" id="{3386BC87-7839-1B40-24B1-2693F5D0ED4F}"/>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Yet languages also differ in many ways, and an understanding of what causes such translation divergences will help us build better MT models.</a:t>
            </a:r>
          </a:p>
          <a:p>
            <a:r>
              <a:rPr lang="en-US" sz="2400" dirty="0">
                <a:latin typeface="Times New Roman" panose="02020603050405020304" pitchFamily="18" charset="0"/>
                <a:cs typeface="Times New Roman" panose="02020603050405020304" pitchFamily="18" charset="0"/>
              </a:rPr>
              <a:t>Distinguish the idiosyncratic and lexical differences.</a:t>
            </a:r>
          </a:p>
          <a:p>
            <a:r>
              <a:rPr lang="en-US" sz="2400" dirty="0">
                <a:latin typeface="Times New Roman" panose="02020603050405020304" pitchFamily="18" charset="0"/>
                <a:cs typeface="Times New Roman" panose="02020603050405020304" pitchFamily="18" charset="0"/>
              </a:rPr>
              <a:t>Systematic differences that we can model in a general way (many languages put the verb before the direct object; others put the verb after the direct object). </a:t>
            </a:r>
          </a:p>
          <a:p>
            <a:r>
              <a:rPr lang="en-US" sz="2400" dirty="0">
                <a:latin typeface="Times New Roman" panose="02020603050405020304" pitchFamily="18" charset="0"/>
                <a:cs typeface="Times New Roman" panose="02020603050405020304" pitchFamily="18" charset="0"/>
              </a:rPr>
              <a:t>The study of these systematic cross-linguistic similarities and differences is called linguistic typology.</a:t>
            </a:r>
          </a:p>
        </p:txBody>
      </p:sp>
    </p:spTree>
    <p:extLst>
      <p:ext uri="{BB962C8B-B14F-4D97-AF65-F5344CB8AC3E}">
        <p14:creationId xmlns:p14="http://schemas.microsoft.com/office/powerpoint/2010/main" val="3740833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D927-C3F8-027E-AD06-8C4068FC997C}"/>
              </a:ext>
            </a:extLst>
          </p:cNvPr>
          <p:cNvSpPr>
            <a:spLocks noGrp="1"/>
          </p:cNvSpPr>
          <p:nvPr>
            <p:ph type="title"/>
          </p:nvPr>
        </p:nvSpPr>
        <p:spPr/>
        <p:txBody>
          <a:bodyPr/>
          <a:lstStyle/>
          <a:p>
            <a:r>
              <a:rPr lang="en-US" dirty="0"/>
              <a:t>Word Order Typology</a:t>
            </a:r>
          </a:p>
        </p:txBody>
      </p:sp>
      <p:sp>
        <p:nvSpPr>
          <p:cNvPr id="3" name="Content Placeholder 2">
            <a:extLst>
              <a:ext uri="{FF2B5EF4-FFF2-40B4-BE49-F238E27FC236}">
                <a16:creationId xmlns:a16="http://schemas.microsoft.com/office/drawing/2014/main" id="{86D291A7-6DA2-E27F-E6E0-39EC74237CCD}"/>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Languages differ in the basic word order of verbs, subjects, and objects in simple declarative clauses. </a:t>
            </a:r>
          </a:p>
          <a:p>
            <a:r>
              <a:rPr lang="en-US" sz="2000" dirty="0">
                <a:latin typeface="Times New Roman" panose="02020603050405020304" pitchFamily="18" charset="0"/>
                <a:cs typeface="Times New Roman" panose="02020603050405020304" pitchFamily="18" charset="0"/>
              </a:rPr>
              <a:t>German, French, English, and Mandarin, for example, are all SVO (Subject-Verb-Object) languages, meaning that the verb tends to come between SOV the subject and object. </a:t>
            </a:r>
          </a:p>
          <a:p>
            <a:r>
              <a:rPr lang="en-US" sz="2000" dirty="0">
                <a:latin typeface="Times New Roman" panose="02020603050405020304" pitchFamily="18" charset="0"/>
                <a:cs typeface="Times New Roman" panose="02020603050405020304" pitchFamily="18" charset="0"/>
              </a:rPr>
              <a:t>Hindi and Japanese, by contrast, are SOV languages, meaning that the verb tends to come at the end of basic clauses.</a:t>
            </a:r>
          </a:p>
          <a:p>
            <a:r>
              <a:rPr lang="en-US" sz="2000" dirty="0">
                <a:latin typeface="Times New Roman" panose="02020603050405020304" pitchFamily="18" charset="0"/>
                <a:cs typeface="Times New Roman" panose="02020603050405020304" pitchFamily="18" charset="0"/>
              </a:rPr>
              <a:t>and Irish and Arabic are VSO languages. Two languages that share their basic word order type often have other similarities.</a:t>
            </a:r>
          </a:p>
          <a:p>
            <a:r>
              <a:rPr lang="en-US" sz="2000" dirty="0">
                <a:latin typeface="Times New Roman" panose="02020603050405020304" pitchFamily="18" charset="0"/>
                <a:cs typeface="Times New Roman" panose="02020603050405020304" pitchFamily="18" charset="0"/>
              </a:rPr>
              <a:t>All of these word order differences between languages can cause problems for translation, requiring the system to do huge structural reorderings as it generates the output.</a:t>
            </a:r>
          </a:p>
        </p:txBody>
      </p:sp>
    </p:spTree>
    <p:extLst>
      <p:ext uri="{BB962C8B-B14F-4D97-AF65-F5344CB8AC3E}">
        <p14:creationId xmlns:p14="http://schemas.microsoft.com/office/powerpoint/2010/main" val="421136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1A30-902A-7F71-83D6-D7B99E11EB60}"/>
              </a:ext>
            </a:extLst>
          </p:cNvPr>
          <p:cNvSpPr>
            <a:spLocks noGrp="1"/>
          </p:cNvSpPr>
          <p:nvPr>
            <p:ph type="title"/>
          </p:nvPr>
        </p:nvSpPr>
        <p:spPr/>
        <p:txBody>
          <a:bodyPr/>
          <a:lstStyle/>
          <a:p>
            <a:r>
              <a:rPr lang="en-US" dirty="0"/>
              <a:t>Lexical Divergences</a:t>
            </a:r>
          </a:p>
        </p:txBody>
      </p:sp>
      <p:sp>
        <p:nvSpPr>
          <p:cNvPr id="3" name="Content Placeholder 2">
            <a:extLst>
              <a:ext uri="{FF2B5EF4-FFF2-40B4-BE49-F238E27FC236}">
                <a16:creationId xmlns:a16="http://schemas.microsoft.com/office/drawing/2014/main" id="{90EACA93-091D-BFF1-9D45-C7454C5F4470}"/>
              </a:ext>
            </a:extLst>
          </p:cNvPr>
          <p:cNvSpPr>
            <a:spLocks noGrp="1"/>
          </p:cNvSpPr>
          <p:nvPr>
            <p:ph idx="1"/>
          </p:nvPr>
        </p:nvSpPr>
        <p:spPr>
          <a:xfrm>
            <a:off x="581192" y="2038525"/>
            <a:ext cx="11029615" cy="4613945"/>
          </a:xfrm>
        </p:spPr>
        <p:txBody>
          <a:bodyPr>
            <a:normAutofit/>
          </a:bodyPr>
          <a:lstStyle/>
          <a:p>
            <a:r>
              <a:rPr lang="en-US" sz="2000" dirty="0">
                <a:latin typeface="Times New Roman" panose="02020603050405020304" pitchFamily="18" charset="0"/>
                <a:cs typeface="Times New Roman" panose="02020603050405020304" pitchFamily="18" charset="0"/>
              </a:rPr>
              <a:t>For any translation, the appropriate word can vary depending on the context.</a:t>
            </a:r>
          </a:p>
          <a:p>
            <a:r>
              <a:rPr lang="en-US" sz="2000" dirty="0">
                <a:latin typeface="Times New Roman" panose="02020603050405020304" pitchFamily="18" charset="0"/>
                <a:cs typeface="Times New Roman" panose="02020603050405020304" pitchFamily="18" charset="0"/>
              </a:rPr>
              <a:t>The English source-language word </a:t>
            </a:r>
            <a:r>
              <a:rPr lang="en-US" sz="2000" b="1" i="1" dirty="0">
                <a:latin typeface="Times New Roman" panose="02020603050405020304" pitchFamily="18" charset="0"/>
                <a:cs typeface="Times New Roman" panose="02020603050405020304" pitchFamily="18" charset="0"/>
              </a:rPr>
              <a:t>bass</a:t>
            </a:r>
            <a:r>
              <a:rPr lang="en-US" sz="2000" dirty="0">
                <a:latin typeface="Times New Roman" panose="02020603050405020304" pitchFamily="18" charset="0"/>
                <a:cs typeface="Times New Roman" panose="02020603050405020304" pitchFamily="18" charset="0"/>
              </a:rPr>
              <a:t>, for example, can appear in Spanish as the fish </a:t>
            </a:r>
            <a:r>
              <a:rPr lang="en-US" sz="2000" b="1" i="1" dirty="0" err="1">
                <a:latin typeface="Times New Roman" panose="02020603050405020304" pitchFamily="18" charset="0"/>
                <a:cs typeface="Times New Roman" panose="02020603050405020304" pitchFamily="18" charset="0"/>
              </a:rPr>
              <a:t>lubina</a:t>
            </a:r>
            <a:r>
              <a:rPr lang="en-US" sz="2000" dirty="0">
                <a:latin typeface="Times New Roman" panose="02020603050405020304" pitchFamily="18" charset="0"/>
                <a:cs typeface="Times New Roman" panose="02020603050405020304" pitchFamily="18" charset="0"/>
              </a:rPr>
              <a:t> or the musical instrument </a:t>
            </a:r>
            <a:r>
              <a:rPr lang="en-US" sz="2000" b="1" i="1" dirty="0">
                <a:latin typeface="Times New Roman" panose="02020603050405020304" pitchFamily="18" charset="0"/>
                <a:cs typeface="Times New Roman" panose="02020603050405020304" pitchFamily="18" charset="0"/>
              </a:rPr>
              <a:t>bajo</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German uses two distinct words for what in English would be called a </a:t>
            </a:r>
            <a:r>
              <a:rPr lang="en-US" sz="2000" b="1" i="1" dirty="0">
                <a:latin typeface="Times New Roman" panose="02020603050405020304" pitchFamily="18" charset="0"/>
                <a:cs typeface="Times New Roman" panose="02020603050405020304" pitchFamily="18" charset="0"/>
              </a:rPr>
              <a:t>wall</a:t>
            </a: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Wand</a:t>
            </a:r>
            <a:r>
              <a:rPr lang="en-US" sz="2000" dirty="0">
                <a:latin typeface="Times New Roman" panose="02020603050405020304" pitchFamily="18" charset="0"/>
                <a:cs typeface="Times New Roman" panose="02020603050405020304" pitchFamily="18" charset="0"/>
              </a:rPr>
              <a:t> for walls inside a building, and </a:t>
            </a:r>
            <a:r>
              <a:rPr lang="en-US" sz="2000" b="1" i="1" dirty="0">
                <a:latin typeface="Times New Roman" panose="02020603050405020304" pitchFamily="18" charset="0"/>
                <a:cs typeface="Times New Roman" panose="02020603050405020304" pitchFamily="18" charset="0"/>
              </a:rPr>
              <a:t>Mauer</a:t>
            </a:r>
            <a:r>
              <a:rPr lang="en-US" sz="2000" dirty="0">
                <a:latin typeface="Times New Roman" panose="02020603050405020304" pitchFamily="18" charset="0"/>
                <a:cs typeface="Times New Roman" panose="02020603050405020304" pitchFamily="18" charset="0"/>
              </a:rPr>
              <a:t> for walls outside a building. </a:t>
            </a:r>
          </a:p>
          <a:p>
            <a:r>
              <a:rPr lang="en-US" sz="2000" dirty="0">
                <a:latin typeface="Times New Roman" panose="02020603050405020304" pitchFamily="18" charset="0"/>
                <a:cs typeface="Times New Roman" panose="02020603050405020304" pitchFamily="18" charset="0"/>
              </a:rPr>
              <a:t>Where English uses the word </a:t>
            </a:r>
            <a:r>
              <a:rPr lang="en-US" sz="2000" b="1" i="1" dirty="0">
                <a:latin typeface="Times New Roman" panose="02020603050405020304" pitchFamily="18" charset="0"/>
                <a:cs typeface="Times New Roman" panose="02020603050405020304" pitchFamily="18" charset="0"/>
              </a:rPr>
              <a:t>brother</a:t>
            </a:r>
            <a:r>
              <a:rPr lang="en-US" sz="2000" dirty="0">
                <a:latin typeface="Times New Roman" panose="02020603050405020304" pitchFamily="18" charset="0"/>
                <a:cs typeface="Times New Roman" panose="02020603050405020304" pitchFamily="18" charset="0"/>
              </a:rPr>
              <a:t> for any male sibling, Chinese and many other languages have distinct words for older brother and younger brother (Mandarin </a:t>
            </a:r>
            <a:r>
              <a:rPr lang="en-US" sz="2000" b="1" i="1" dirty="0" err="1">
                <a:latin typeface="Times New Roman" panose="02020603050405020304" pitchFamily="18" charset="0"/>
                <a:cs typeface="Times New Roman" panose="02020603050405020304" pitchFamily="18" charset="0"/>
              </a:rPr>
              <a:t>gege</a:t>
            </a:r>
            <a:r>
              <a:rPr lang="en-US" sz="2000" dirty="0">
                <a:latin typeface="Times New Roman" panose="02020603050405020304" pitchFamily="18" charset="0"/>
                <a:cs typeface="Times New Roman" panose="02020603050405020304" pitchFamily="18" charset="0"/>
              </a:rPr>
              <a:t> and </a:t>
            </a:r>
            <a:r>
              <a:rPr lang="en-US" sz="2000" b="1" i="1" dirty="0" err="1">
                <a:latin typeface="Times New Roman" panose="02020603050405020304" pitchFamily="18" charset="0"/>
                <a:cs typeface="Times New Roman" panose="02020603050405020304" pitchFamily="18" charset="0"/>
              </a:rPr>
              <a:t>didi</a:t>
            </a:r>
            <a:r>
              <a:rPr lang="en-US" sz="2000" dirty="0">
                <a:latin typeface="Times New Roman" panose="02020603050405020304" pitchFamily="18" charset="0"/>
                <a:cs typeface="Times New Roman" panose="02020603050405020304" pitchFamily="18" charset="0"/>
              </a:rPr>
              <a:t>, respectively). </a:t>
            </a:r>
          </a:p>
          <a:p>
            <a:r>
              <a:rPr lang="en-US" sz="2000" dirty="0">
                <a:latin typeface="Times New Roman" panose="02020603050405020304" pitchFamily="18" charset="0"/>
                <a:cs typeface="Times New Roman" panose="02020603050405020304" pitchFamily="18" charset="0"/>
              </a:rPr>
              <a:t>In all these cases, translating bass, wall, or brother from English would require a kind of specialization, disambiguating the different uses of a word. </a:t>
            </a:r>
          </a:p>
          <a:p>
            <a:r>
              <a:rPr lang="en-US" sz="2000" dirty="0">
                <a:latin typeface="Times New Roman" panose="02020603050405020304" pitchFamily="18" charset="0"/>
                <a:cs typeface="Times New Roman" panose="02020603050405020304" pitchFamily="18" charset="0"/>
              </a:rPr>
              <a:t>For this reason the fields of MT and Word Sense Disambiguation are closely linked.</a:t>
            </a:r>
          </a:p>
        </p:txBody>
      </p:sp>
    </p:spTree>
    <p:extLst>
      <p:ext uri="{BB962C8B-B14F-4D97-AF65-F5344CB8AC3E}">
        <p14:creationId xmlns:p14="http://schemas.microsoft.com/office/powerpoint/2010/main" val="2641256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43E0E-1F25-21AF-DCD6-E5E243B98E61}"/>
              </a:ext>
            </a:extLst>
          </p:cNvPr>
          <p:cNvSpPr>
            <a:spLocks noGrp="1"/>
          </p:cNvSpPr>
          <p:nvPr>
            <p:ph type="title"/>
          </p:nvPr>
        </p:nvSpPr>
        <p:spPr/>
        <p:txBody>
          <a:bodyPr/>
          <a:lstStyle/>
          <a:p>
            <a:r>
              <a:rPr lang="en-US" dirty="0"/>
              <a:t>Referential density</a:t>
            </a:r>
          </a:p>
        </p:txBody>
      </p:sp>
      <p:sp>
        <p:nvSpPr>
          <p:cNvPr id="3" name="Content Placeholder 2">
            <a:extLst>
              <a:ext uri="{FF2B5EF4-FFF2-40B4-BE49-F238E27FC236}">
                <a16:creationId xmlns:a16="http://schemas.microsoft.com/office/drawing/2014/main" id="{586E8742-49BB-A3D8-AD8F-81CC609F0262}"/>
              </a:ext>
            </a:extLst>
          </p:cNvPr>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Languages vary along a typological dimension related to the things they tend to omit</a:t>
            </a:r>
          </a:p>
          <a:p>
            <a:r>
              <a:rPr lang="en-US" sz="2400" dirty="0">
                <a:latin typeface="Times New Roman" panose="02020603050405020304" pitchFamily="18" charset="0"/>
                <a:cs typeface="Times New Roman" panose="02020603050405020304" pitchFamily="18" charset="0"/>
              </a:rPr>
              <a:t>Some languages, like English, require that we use an explicit pronoun when talking about a referent that is given in the discourse. In other languages, however, we can sometimes omit pronouns altogether (Ex: Spanish)</a:t>
            </a:r>
          </a:p>
          <a:p>
            <a:r>
              <a:rPr lang="en-US" sz="2400" dirty="0">
                <a:latin typeface="Times New Roman" panose="02020603050405020304" pitchFamily="18" charset="0"/>
                <a:cs typeface="Times New Roman" panose="02020603050405020304" pitchFamily="18" charset="0"/>
              </a:rPr>
              <a:t>Languages that can omit pronouns are called </a:t>
            </a:r>
            <a:r>
              <a:rPr lang="en-US" sz="2400" b="1" dirty="0">
                <a:latin typeface="Times New Roman" panose="02020603050405020304" pitchFamily="18" charset="0"/>
                <a:cs typeface="Times New Roman" panose="02020603050405020304" pitchFamily="18" charset="0"/>
              </a:rPr>
              <a:t>pro-drop</a:t>
            </a:r>
            <a:r>
              <a:rPr lang="en-US" sz="2400" dirty="0">
                <a:latin typeface="Times New Roman" panose="02020603050405020304" pitchFamily="18" charset="0"/>
                <a:cs typeface="Times New Roman" panose="02020603050405020304" pitchFamily="18" charset="0"/>
              </a:rPr>
              <a:t> languages. </a:t>
            </a:r>
          </a:p>
          <a:p>
            <a:r>
              <a:rPr lang="en-US" sz="2400" dirty="0">
                <a:latin typeface="Times New Roman" panose="02020603050405020304" pitchFamily="18" charset="0"/>
                <a:cs typeface="Times New Roman" panose="02020603050405020304" pitchFamily="18" charset="0"/>
              </a:rPr>
              <a:t>Japanese and Chinese, for example, tend to omit far more than does Spanish. This dimension of variation across languages is called the dimension of </a:t>
            </a:r>
            <a:r>
              <a:rPr lang="en-US" sz="2400" b="1" dirty="0">
                <a:latin typeface="Times New Roman" panose="02020603050405020304" pitchFamily="18" charset="0"/>
                <a:cs typeface="Times New Roman" panose="02020603050405020304" pitchFamily="18" charset="0"/>
              </a:rPr>
              <a:t>referential density.</a:t>
            </a:r>
          </a:p>
        </p:txBody>
      </p:sp>
    </p:spTree>
    <p:extLst>
      <p:ext uri="{BB962C8B-B14F-4D97-AF65-F5344CB8AC3E}">
        <p14:creationId xmlns:p14="http://schemas.microsoft.com/office/powerpoint/2010/main" val="47065419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4.xml><?xml version="1.0" encoding="utf-8"?>
<DocID Value="https://cws.connectedpdf.com/cDocID/DE7A41D961BDDF47606B29EFDED0E16B~708F4A70535D11ED9D45978E483CD329F1636B7155A257FE-D042B60E70EEC1A8-A0C4882E6FFA289097508600"/>
</file>

<file path=customXml/item5.xml><?xml version="1.0" encoding="utf-8"?>
<VersionID Value="https://cws.connectedpdf.com/cVersionID/DE7A41D961BDDF47606B29EFDED0E16B~7090343A535D11ED9D45978E483CD329F16399E35A216823-CBFF89EBE37BF0B7-8EB25A46F232F4989B8F8600"/>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4.xml><?xml version="1.0" encoding="utf-8"?>
<ds:datastoreItem xmlns:ds="http://schemas.openxmlformats.org/officeDocument/2006/customXml" ds:itemID="{36E3231F-E8C5-4E00-8B6F-491E0B3272FC}">
  <ds:schemaRefs/>
</ds:datastoreItem>
</file>

<file path=customXml/itemProps5.xml><?xml version="1.0" encoding="utf-8"?>
<ds:datastoreItem xmlns:ds="http://schemas.openxmlformats.org/officeDocument/2006/customXml" ds:itemID="{9B44AFF4-F5D6-477F-8D1C-F4BAE5B9931D}">
  <ds:schemaRefs/>
</ds:datastoreItem>
</file>

<file path=docProps/app.xml><?xml version="1.0" encoding="utf-8"?>
<Properties xmlns="http://schemas.openxmlformats.org/officeDocument/2006/extended-properties" xmlns:vt="http://schemas.openxmlformats.org/officeDocument/2006/docPropsVTypes">
  <Template>{B12CCAFC-E862-4549-A4BE-24CF5AB05507}tf33552983_win32</Template>
  <TotalTime>1285</TotalTime>
  <Words>1778</Words>
  <Application>Microsoft Office PowerPoint</Application>
  <PresentationFormat>Widescreen</PresentationFormat>
  <Paragraphs>136</Paragraphs>
  <Slides>31</Slides>
  <Notes>0</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Franklin Gothic Book</vt:lpstr>
      <vt:lpstr>Franklin Gothic Demi</vt:lpstr>
      <vt:lpstr>Helvetica</vt:lpstr>
      <vt:lpstr>Helvetica Neue</vt:lpstr>
      <vt:lpstr>Times New Roman</vt:lpstr>
      <vt:lpstr>Wingdings 2</vt:lpstr>
      <vt:lpstr>DividendVTI</vt:lpstr>
      <vt:lpstr>Machine translation</vt:lpstr>
      <vt:lpstr>PowerPoint Presentation</vt:lpstr>
      <vt:lpstr>encoder-decoder</vt:lpstr>
      <vt:lpstr>encoder-decoder</vt:lpstr>
      <vt:lpstr>Language Divergences and Typology</vt:lpstr>
      <vt:lpstr>Translation divergence</vt:lpstr>
      <vt:lpstr>Word Order Typology</vt:lpstr>
      <vt:lpstr>Lexical Divergences</vt:lpstr>
      <vt:lpstr>Referential density</vt:lpstr>
      <vt:lpstr>The Encoder-Decoder Model</vt:lpstr>
      <vt:lpstr>Components of Encoder-decoder</vt:lpstr>
      <vt:lpstr>sequence-to-sequence model</vt:lpstr>
      <vt:lpstr>PowerPoint Presentation</vt:lpstr>
      <vt:lpstr>Looking under the hood </vt:lpstr>
      <vt:lpstr>PowerPoint Presentation</vt:lpstr>
      <vt:lpstr>PowerPoint Presentation</vt:lpstr>
      <vt:lpstr>PowerPoint Presentation</vt:lpstr>
      <vt:lpstr>PowerPoint Presentation</vt:lpstr>
      <vt:lpstr>PowerPoint Presentation</vt:lpstr>
      <vt:lpstr>mechanics of an RNN</vt:lpstr>
      <vt:lpstr>PowerPoint Presentation</vt:lpstr>
      <vt:lpstr>“unrolled” view where instead of showing the one decoder, we show a copy of it for each time step. This way we can look at the inputs and outputs of each time step.</vt:lpstr>
      <vt:lpstr>PowerPoint Presentation</vt:lpstr>
      <vt:lpstr>PowerPoint Presentation</vt:lpstr>
      <vt:lpstr>attention models at this high level of abstraction</vt:lpstr>
      <vt:lpstr>PowerPoint Presentation</vt:lpstr>
      <vt:lpstr>PowerPoint Presentation</vt:lpstr>
      <vt:lpstr> </vt:lpstr>
      <vt:lpstr>This is another way to look at which part of the input sentence we’re paying attention to at each decoding step:</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Question Answering</dc:title>
  <dc:creator>shakib shahidul</dc:creator>
  <cp:lastModifiedBy>shakib shahidul</cp:lastModifiedBy>
  <cp:revision>95</cp:revision>
  <dcterms:created xsi:type="dcterms:W3CDTF">2022-10-07T08:26:42Z</dcterms:created>
  <dcterms:modified xsi:type="dcterms:W3CDTF">2022-10-24T05:33:56Z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